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ppt/charts/chart4.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6"/>
  </p:notesMasterIdLst>
  <p:sldIdLst>
    <p:sldId id="256" r:id="rId4"/>
    <p:sldId id="279" r:id="rId5"/>
    <p:sldId id="278" r:id="rId6"/>
    <p:sldId id="272" r:id="rId7"/>
    <p:sldId id="288" r:id="rId8"/>
    <p:sldId id="289" r:id="rId9"/>
    <p:sldId id="273" r:id="rId10"/>
    <p:sldId id="274" r:id="rId11"/>
    <p:sldId id="282" r:id="rId12"/>
    <p:sldId id="275" r:id="rId13"/>
    <p:sldId id="262" r:id="rId14"/>
    <p:sldId id="257" r:id="rId15"/>
    <p:sldId id="283" r:id="rId16"/>
    <p:sldId id="284" r:id="rId17"/>
    <p:sldId id="261" r:id="rId18"/>
    <p:sldId id="263" r:id="rId19"/>
    <p:sldId id="276" r:id="rId20"/>
    <p:sldId id="285" r:id="rId21"/>
    <p:sldId id="277" r:id="rId22"/>
    <p:sldId id="287" r:id="rId23"/>
    <p:sldId id="281" r:id="rId24"/>
    <p:sldId id="2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32" autoAdjust="0"/>
    <p:restoredTop sz="94660"/>
  </p:normalViewPr>
  <p:slideViewPr>
    <p:cSldViewPr snapToGrid="0">
      <p:cViewPr varScale="1">
        <p:scale>
          <a:sx n="66" d="100"/>
          <a:sy n="66" d="100"/>
        </p:scale>
        <p:origin x="90"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latin typeface="Times New Roman" panose="02020603050405020304" pitchFamily="18" charset="0"/>
                <a:cs typeface="Times New Roman" panose="02020603050405020304" pitchFamily="18" charset="0"/>
              </a:rPr>
              <a:t>Population Densities of Breeding Forest Birds in </a:t>
            </a:r>
          </a:p>
          <a:p>
            <a:pPr>
              <a:defRPr/>
            </a:pPr>
            <a:r>
              <a:rPr lang="en-US" sz="2000" b="1" dirty="0">
                <a:latin typeface="Times New Roman" panose="02020603050405020304" pitchFamily="18" charset="0"/>
                <a:cs typeface="Times New Roman" panose="02020603050405020304" pitchFamily="18" charset="0"/>
              </a:rPr>
              <a:t>Southern New England</a:t>
            </a:r>
          </a:p>
        </c:rich>
      </c:tx>
      <c:layout>
        <c:manualLayout>
          <c:xMode val="edge"/>
          <c:yMode val="edge"/>
          <c:x val="0.28486268020845223"/>
          <c:y val="2.801737992479917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Sheet1!$B$415:$B$494</c:f>
              <c:numCache>
                <c:formatCode>0</c:formatCode>
                <c:ptCount val="8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numCache>
            </c:numRef>
          </c:xVal>
          <c:yVal>
            <c:numRef>
              <c:f>Sheet1!$C$415:$C$494</c:f>
              <c:numCache>
                <c:formatCode>0.0</c:formatCode>
                <c:ptCount val="80"/>
                <c:pt idx="0">
                  <c:v>66.165864974619311</c:v>
                </c:pt>
                <c:pt idx="1">
                  <c:v>50.263272081218325</c:v>
                </c:pt>
                <c:pt idx="2">
                  <c:v>24.924328934010127</c:v>
                </c:pt>
                <c:pt idx="3">
                  <c:v>24.192031472081215</c:v>
                </c:pt>
                <c:pt idx="4">
                  <c:v>23.334393908629444</c:v>
                </c:pt>
                <c:pt idx="5">
                  <c:v>23.271979695431462</c:v>
                </c:pt>
                <c:pt idx="6">
                  <c:v>22.053193908629435</c:v>
                </c:pt>
                <c:pt idx="7">
                  <c:v>19.890015228426407</c:v>
                </c:pt>
                <c:pt idx="8">
                  <c:v>17.309717258883275</c:v>
                </c:pt>
                <c:pt idx="9">
                  <c:v>15.326961421319799</c:v>
                </c:pt>
                <c:pt idx="10">
                  <c:v>14.485819289340094</c:v>
                </c:pt>
                <c:pt idx="11">
                  <c:v>13.99760710659899</c:v>
                </c:pt>
                <c:pt idx="12">
                  <c:v>12.527214213197983</c:v>
                </c:pt>
                <c:pt idx="13">
                  <c:v>11.825439086294415</c:v>
                </c:pt>
                <c:pt idx="14">
                  <c:v>11.770291878172589</c:v>
                </c:pt>
                <c:pt idx="15">
                  <c:v>11.154213197969536</c:v>
                </c:pt>
                <c:pt idx="16">
                  <c:v>9.8828847715735986</c:v>
                </c:pt>
                <c:pt idx="17">
                  <c:v>9.6554670050761473</c:v>
                </c:pt>
                <c:pt idx="18">
                  <c:v>9.3621725888324789</c:v>
                </c:pt>
                <c:pt idx="19">
                  <c:v>9.3011736040609208</c:v>
                </c:pt>
                <c:pt idx="20">
                  <c:v>8.522676142131985</c:v>
                </c:pt>
                <c:pt idx="21">
                  <c:v>8.1293989847715817</c:v>
                </c:pt>
                <c:pt idx="22">
                  <c:v>7.6814720812182751</c:v>
                </c:pt>
                <c:pt idx="23">
                  <c:v>7.5619852791878186</c:v>
                </c:pt>
                <c:pt idx="24">
                  <c:v>7.2791761421319761</c:v>
                </c:pt>
                <c:pt idx="25">
                  <c:v>7.0723644670050909</c:v>
                </c:pt>
                <c:pt idx="26">
                  <c:v>6.1969685279187905</c:v>
                </c:pt>
                <c:pt idx="27">
                  <c:v>6.0107817258883269</c:v>
                </c:pt>
                <c:pt idx="28">
                  <c:v>5.5945380710659887</c:v>
                </c:pt>
                <c:pt idx="29">
                  <c:v>4.7322243654822342</c:v>
                </c:pt>
                <c:pt idx="30">
                  <c:v>4.3243719796954343</c:v>
                </c:pt>
                <c:pt idx="31">
                  <c:v>4.1855380710659862</c:v>
                </c:pt>
                <c:pt idx="32">
                  <c:v>3.9256588832487336</c:v>
                </c:pt>
                <c:pt idx="33">
                  <c:v>3.0763477157360422</c:v>
                </c:pt>
                <c:pt idx="34">
                  <c:v>2.6596670050761437</c:v>
                </c:pt>
                <c:pt idx="35">
                  <c:v>2.2141020304568508</c:v>
                </c:pt>
                <c:pt idx="36">
                  <c:v>1.9792197969543175</c:v>
                </c:pt>
                <c:pt idx="37">
                  <c:v>1.8258294416243657</c:v>
                </c:pt>
                <c:pt idx="38">
                  <c:v>1.6671934010152298</c:v>
                </c:pt>
                <c:pt idx="39">
                  <c:v>1.4785578680203053</c:v>
                </c:pt>
                <c:pt idx="40">
                  <c:v>1.4749238578680215</c:v>
                </c:pt>
                <c:pt idx="41">
                  <c:v>1.4272487309644679</c:v>
                </c:pt>
                <c:pt idx="42">
                  <c:v>1.3461954314720812</c:v>
                </c:pt>
                <c:pt idx="43">
                  <c:v>1.2865974619289327</c:v>
                </c:pt>
                <c:pt idx="44">
                  <c:v>1.1470355329949247</c:v>
                </c:pt>
                <c:pt idx="45">
                  <c:v>1.098650761421319</c:v>
                </c:pt>
                <c:pt idx="46">
                  <c:v>1.0791862944162436</c:v>
                </c:pt>
                <c:pt idx="47">
                  <c:v>1.0724253807106605</c:v>
                </c:pt>
                <c:pt idx="48">
                  <c:v>1.0395705583756341</c:v>
                </c:pt>
                <c:pt idx="49">
                  <c:v>1.0240284263959396</c:v>
                </c:pt>
                <c:pt idx="50">
                  <c:v>0.98723248730964497</c:v>
                </c:pt>
                <c:pt idx="51">
                  <c:v>0.956667005076142</c:v>
                </c:pt>
                <c:pt idx="52">
                  <c:v>0.90320203045685299</c:v>
                </c:pt>
                <c:pt idx="53">
                  <c:v>0.86611167512690335</c:v>
                </c:pt>
                <c:pt idx="54">
                  <c:v>0.8545111675126903</c:v>
                </c:pt>
                <c:pt idx="55">
                  <c:v>0.82492030456852772</c:v>
                </c:pt>
                <c:pt idx="56">
                  <c:v>0.82240710659898497</c:v>
                </c:pt>
                <c:pt idx="57">
                  <c:v>0.80272081218274105</c:v>
                </c:pt>
                <c:pt idx="58">
                  <c:v>0.65483147208121817</c:v>
                </c:pt>
                <c:pt idx="59">
                  <c:v>0.56778883248731038</c:v>
                </c:pt>
                <c:pt idx="60">
                  <c:v>0.55875685279187792</c:v>
                </c:pt>
                <c:pt idx="61">
                  <c:v>0.55445837563451761</c:v>
                </c:pt>
                <c:pt idx="62">
                  <c:v>0.53822741116751305</c:v>
                </c:pt>
                <c:pt idx="63">
                  <c:v>0.52169121827411147</c:v>
                </c:pt>
                <c:pt idx="64">
                  <c:v>0.44081116751269056</c:v>
                </c:pt>
                <c:pt idx="65">
                  <c:v>0.43365989847715747</c:v>
                </c:pt>
                <c:pt idx="66">
                  <c:v>0.41027208121827413</c:v>
                </c:pt>
                <c:pt idx="67">
                  <c:v>0.40105279187817261</c:v>
                </c:pt>
                <c:pt idx="68">
                  <c:v>0.34498883248730966</c:v>
                </c:pt>
                <c:pt idx="69">
                  <c:v>0.30913803045685306</c:v>
                </c:pt>
                <c:pt idx="70">
                  <c:v>0.29256091370558374</c:v>
                </c:pt>
                <c:pt idx="71">
                  <c:v>0.25295329949238582</c:v>
                </c:pt>
                <c:pt idx="72">
                  <c:v>0.2291416243654821</c:v>
                </c:pt>
                <c:pt idx="73">
                  <c:v>0.22474263959390847</c:v>
                </c:pt>
                <c:pt idx="74">
                  <c:v>0.18866903553299491</c:v>
                </c:pt>
                <c:pt idx="75">
                  <c:v>0.15361827411167514</c:v>
                </c:pt>
                <c:pt idx="76">
                  <c:v>0.12177649746192894</c:v>
                </c:pt>
                <c:pt idx="77">
                  <c:v>0.11929659898477148</c:v>
                </c:pt>
                <c:pt idx="78">
                  <c:v>0.10840101522842639</c:v>
                </c:pt>
                <c:pt idx="79">
                  <c:v>1.6450812182741116E-2</c:v>
                </c:pt>
              </c:numCache>
            </c:numRef>
          </c:yVal>
          <c:smooth val="0"/>
          <c:extLst>
            <c:ext xmlns:c16="http://schemas.microsoft.com/office/drawing/2014/chart" uri="{C3380CC4-5D6E-409C-BE32-E72D297353CC}">
              <c16:uniqueId val="{00000000-9F38-4D88-88DD-3902D8BE20C7}"/>
            </c:ext>
          </c:extLst>
        </c:ser>
        <c:dLbls>
          <c:showLegendKey val="0"/>
          <c:showVal val="0"/>
          <c:showCatName val="0"/>
          <c:showSerName val="0"/>
          <c:showPercent val="0"/>
          <c:showBubbleSize val="0"/>
        </c:dLbls>
        <c:axId val="457907624"/>
        <c:axId val="457907952"/>
      </c:scatterChart>
      <c:valAx>
        <c:axId val="457907624"/>
        <c:scaling>
          <c:orientation val="minMax"/>
          <c:max val="8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b="1" dirty="0">
                    <a:latin typeface="Times New Roman" panose="02020603050405020304" pitchFamily="18" charset="0"/>
                    <a:cs typeface="Times New Roman" panose="02020603050405020304" pitchFamily="18" charset="0"/>
                  </a:rPr>
                  <a:t>Species count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457907952"/>
        <c:crosses val="autoZero"/>
        <c:crossBetween val="midCat"/>
      </c:valAx>
      <c:valAx>
        <c:axId val="4579079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b="1" dirty="0">
                    <a:latin typeface="Times New Roman" panose="02020603050405020304" pitchFamily="18" charset="0"/>
                    <a:cs typeface="Times New Roman" panose="02020603050405020304" pitchFamily="18" charset="0"/>
                  </a:rPr>
                  <a:t>Mean</a:t>
                </a:r>
                <a:r>
                  <a:rPr lang="en-US" sz="2000" b="1" baseline="0" dirty="0">
                    <a:latin typeface="Times New Roman" panose="02020603050405020304" pitchFamily="18" charset="0"/>
                    <a:cs typeface="Times New Roman" panose="02020603050405020304" pitchFamily="18" charset="0"/>
                  </a:rPr>
                  <a:t> p</a:t>
                </a:r>
                <a:r>
                  <a:rPr lang="en-US" sz="2000" b="1" dirty="0">
                    <a:latin typeface="Times New Roman" panose="02020603050405020304" pitchFamily="18" charset="0"/>
                    <a:cs typeface="Times New Roman" panose="02020603050405020304" pitchFamily="18" charset="0"/>
                  </a:rPr>
                  <a:t>opulation density (birds/km2)</a:t>
                </a:r>
              </a:p>
            </c:rich>
          </c:tx>
          <c:layout>
            <c:manualLayout>
              <c:xMode val="edge"/>
              <c:yMode val="edge"/>
              <c:x val="9.8522195595115835E-3"/>
              <c:y val="0.1254801578463433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457907624"/>
        <c:crosses val="autoZero"/>
        <c:crossBetween val="midCat"/>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b="1"/>
              <a:t>Eastern Towhee</a:t>
            </a:r>
          </a:p>
        </c:rich>
      </c:tx>
      <c:layout>
        <c:manualLayout>
          <c:xMode val="edge"/>
          <c:yMode val="edge"/>
          <c:x val="0.36949589003393579"/>
          <c:y val="8.6783726573443437E-2"/>
        </c:manualLayout>
      </c:layout>
      <c:overlay val="0"/>
    </c:title>
    <c:autoTitleDeleted val="0"/>
    <c:plotArea>
      <c:layout>
        <c:manualLayout>
          <c:layoutTarget val="inner"/>
          <c:xMode val="edge"/>
          <c:yMode val="edge"/>
          <c:x val="8.5872497725766828E-2"/>
          <c:y val="5.4373588730511561E-2"/>
          <c:w val="0.86565096952908582"/>
          <c:h val="0.70922149550618607"/>
        </c:manualLayout>
      </c:layout>
      <c:scatterChart>
        <c:scatterStyle val="lineMarker"/>
        <c:varyColors val="0"/>
        <c:ser>
          <c:idx val="0"/>
          <c:order val="0"/>
          <c:spPr>
            <a:ln w="28575">
              <a:noFill/>
            </a:ln>
          </c:spPr>
          <c:marker>
            <c:symbol val="diamond"/>
            <c:size val="5"/>
            <c:spPr>
              <a:solidFill>
                <a:srgbClr val="000080"/>
              </a:solidFill>
              <a:ln>
                <a:solidFill>
                  <a:srgbClr val="000080"/>
                </a:solidFill>
                <a:prstDash val="solid"/>
              </a:ln>
            </c:spPr>
          </c:marker>
          <c:trendline>
            <c:spPr>
              <a:ln w="12700">
                <a:solidFill>
                  <a:srgbClr val="000000"/>
                </a:solidFill>
                <a:prstDash val="solid"/>
              </a:ln>
            </c:spPr>
            <c:trendlineType val="poly"/>
            <c:order val="2"/>
            <c:dispRSqr val="1"/>
            <c:dispEq val="1"/>
            <c:trendlineLbl>
              <c:layout>
                <c:manualLayout>
                  <c:x val="-3.8462044612111506E-3"/>
                  <c:y val="-0.12586367539324406"/>
                </c:manualLayout>
              </c:layout>
              <c:numFmt formatCode="General" sourceLinked="0"/>
              <c:spPr>
                <a:noFill/>
                <a:ln w="25400">
                  <a:noFill/>
                </a:ln>
              </c:spPr>
              <c:txPr>
                <a:bodyPr/>
                <a:lstStyle/>
                <a:p>
                  <a:pPr>
                    <a:defRPr sz="875" b="0" i="0" u="none" strike="noStrike" baseline="0">
                      <a:solidFill>
                        <a:srgbClr val="000000"/>
                      </a:solidFill>
                      <a:latin typeface="Arial"/>
                      <a:ea typeface="Arial"/>
                      <a:cs typeface="Arial"/>
                    </a:defRPr>
                  </a:pPr>
                  <a:endParaRPr lang="en-US"/>
                </a:p>
              </c:txPr>
            </c:trendlineLbl>
          </c:trendline>
          <c:xVal>
            <c:numRef>
              <c:f>Sheet1!$A$5:$A$52</c:f>
              <c:numCache>
                <c:formatCode>General</c:formatCode>
                <c:ptCount val="48"/>
                <c:pt idx="0">
                  <c:v>1966</c:v>
                </c:pt>
                <c:pt idx="1">
                  <c:v>1967</c:v>
                </c:pt>
                <c:pt idx="2">
                  <c:v>1968</c:v>
                </c:pt>
                <c:pt idx="3">
                  <c:v>1969</c:v>
                </c:pt>
                <c:pt idx="4">
                  <c:v>1970</c:v>
                </c:pt>
                <c:pt idx="5">
                  <c:v>1971</c:v>
                </c:pt>
                <c:pt idx="6">
                  <c:v>1972</c:v>
                </c:pt>
                <c:pt idx="7">
                  <c:v>1973</c:v>
                </c:pt>
                <c:pt idx="8">
                  <c:v>1974</c:v>
                </c:pt>
                <c:pt idx="9">
                  <c:v>1975</c:v>
                </c:pt>
                <c:pt idx="10">
                  <c:v>1976</c:v>
                </c:pt>
                <c:pt idx="11">
                  <c:v>1977</c:v>
                </c:pt>
                <c:pt idx="12">
                  <c:v>1978</c:v>
                </c:pt>
                <c:pt idx="13">
                  <c:v>1979</c:v>
                </c:pt>
                <c:pt idx="14">
                  <c:v>1980</c:v>
                </c:pt>
                <c:pt idx="15">
                  <c:v>1981</c:v>
                </c:pt>
                <c:pt idx="16">
                  <c:v>1982</c:v>
                </c:pt>
                <c:pt idx="17">
                  <c:v>1983</c:v>
                </c:pt>
                <c:pt idx="18">
                  <c:v>1984</c:v>
                </c:pt>
                <c:pt idx="19">
                  <c:v>1985</c:v>
                </c:pt>
                <c:pt idx="20">
                  <c:v>1986</c:v>
                </c:pt>
                <c:pt idx="21">
                  <c:v>1987</c:v>
                </c:pt>
                <c:pt idx="22">
                  <c:v>1988</c:v>
                </c:pt>
                <c:pt idx="23">
                  <c:v>1989</c:v>
                </c:pt>
                <c:pt idx="24">
                  <c:v>1990</c:v>
                </c:pt>
                <c:pt idx="25">
                  <c:v>1991</c:v>
                </c:pt>
                <c:pt idx="26">
                  <c:v>1992</c:v>
                </c:pt>
                <c:pt idx="27">
                  <c:v>1993</c:v>
                </c:pt>
                <c:pt idx="28">
                  <c:v>1994</c:v>
                </c:pt>
                <c:pt idx="29">
                  <c:v>1995</c:v>
                </c:pt>
                <c:pt idx="30">
                  <c:v>1996</c:v>
                </c:pt>
                <c:pt idx="31">
                  <c:v>1997</c:v>
                </c:pt>
                <c:pt idx="32">
                  <c:v>1998</c:v>
                </c:pt>
                <c:pt idx="33">
                  <c:v>1999</c:v>
                </c:pt>
                <c:pt idx="34">
                  <c:v>2000</c:v>
                </c:pt>
                <c:pt idx="35">
                  <c:v>2001</c:v>
                </c:pt>
                <c:pt idx="36">
                  <c:v>2002</c:v>
                </c:pt>
                <c:pt idx="37">
                  <c:v>2003</c:v>
                </c:pt>
                <c:pt idx="38">
                  <c:v>2004</c:v>
                </c:pt>
                <c:pt idx="39">
                  <c:v>2005</c:v>
                </c:pt>
                <c:pt idx="40">
                  <c:v>2006</c:v>
                </c:pt>
                <c:pt idx="41">
                  <c:v>2007</c:v>
                </c:pt>
                <c:pt idx="42">
                  <c:v>2008</c:v>
                </c:pt>
                <c:pt idx="43">
                  <c:v>2009</c:v>
                </c:pt>
                <c:pt idx="44">
                  <c:v>2010</c:v>
                </c:pt>
                <c:pt idx="45">
                  <c:v>2011</c:v>
                </c:pt>
                <c:pt idx="46">
                  <c:v>2012</c:v>
                </c:pt>
                <c:pt idx="47">
                  <c:v>2013</c:v>
                </c:pt>
              </c:numCache>
            </c:numRef>
          </c:xVal>
          <c:yVal>
            <c:numRef>
              <c:f>Sheet1!$EN$5:$EN$52</c:f>
              <c:numCache>
                <c:formatCode>General</c:formatCode>
                <c:ptCount val="48"/>
                <c:pt idx="0">
                  <c:v>16.23</c:v>
                </c:pt>
                <c:pt idx="1">
                  <c:v>15.95</c:v>
                </c:pt>
                <c:pt idx="2">
                  <c:v>16.03</c:v>
                </c:pt>
                <c:pt idx="3">
                  <c:v>15.43</c:v>
                </c:pt>
                <c:pt idx="4">
                  <c:v>15.49</c:v>
                </c:pt>
                <c:pt idx="5">
                  <c:v>15.34</c:v>
                </c:pt>
                <c:pt idx="6">
                  <c:v>15.01</c:v>
                </c:pt>
                <c:pt idx="7">
                  <c:v>14.36</c:v>
                </c:pt>
                <c:pt idx="8">
                  <c:v>13.67</c:v>
                </c:pt>
                <c:pt idx="9">
                  <c:v>13.62</c:v>
                </c:pt>
                <c:pt idx="10">
                  <c:v>12.9</c:v>
                </c:pt>
                <c:pt idx="11">
                  <c:v>13.07</c:v>
                </c:pt>
                <c:pt idx="12">
                  <c:v>12.62</c:v>
                </c:pt>
                <c:pt idx="13">
                  <c:v>12.05</c:v>
                </c:pt>
                <c:pt idx="14">
                  <c:v>11.91</c:v>
                </c:pt>
                <c:pt idx="15">
                  <c:v>11.76</c:v>
                </c:pt>
                <c:pt idx="16">
                  <c:v>11.72</c:v>
                </c:pt>
                <c:pt idx="17">
                  <c:v>11.85</c:v>
                </c:pt>
                <c:pt idx="18">
                  <c:v>11.3</c:v>
                </c:pt>
                <c:pt idx="19">
                  <c:v>11.03</c:v>
                </c:pt>
                <c:pt idx="20">
                  <c:v>11.1</c:v>
                </c:pt>
                <c:pt idx="21">
                  <c:v>10.79</c:v>
                </c:pt>
                <c:pt idx="22">
                  <c:v>10.85</c:v>
                </c:pt>
                <c:pt idx="23">
                  <c:v>10.55</c:v>
                </c:pt>
                <c:pt idx="24">
                  <c:v>10.57</c:v>
                </c:pt>
                <c:pt idx="25">
                  <c:v>10.199999999999999</c:v>
                </c:pt>
                <c:pt idx="26">
                  <c:v>10.29</c:v>
                </c:pt>
                <c:pt idx="27">
                  <c:v>10.14</c:v>
                </c:pt>
                <c:pt idx="28">
                  <c:v>10.119999999999999</c:v>
                </c:pt>
                <c:pt idx="29">
                  <c:v>9.89</c:v>
                </c:pt>
                <c:pt idx="30">
                  <c:v>10.06</c:v>
                </c:pt>
                <c:pt idx="31">
                  <c:v>9.8800000000000008</c:v>
                </c:pt>
                <c:pt idx="32">
                  <c:v>9.73</c:v>
                </c:pt>
                <c:pt idx="33">
                  <c:v>9.42</c:v>
                </c:pt>
                <c:pt idx="34">
                  <c:v>9.17</c:v>
                </c:pt>
                <c:pt idx="35">
                  <c:v>9.18</c:v>
                </c:pt>
                <c:pt idx="36">
                  <c:v>9.2799999999999994</c:v>
                </c:pt>
                <c:pt idx="37">
                  <c:v>9.09</c:v>
                </c:pt>
                <c:pt idx="38">
                  <c:v>9.2799999999999994</c:v>
                </c:pt>
                <c:pt idx="39">
                  <c:v>9.3000000000000007</c:v>
                </c:pt>
                <c:pt idx="40">
                  <c:v>9.08</c:v>
                </c:pt>
                <c:pt idx="41">
                  <c:v>9.02</c:v>
                </c:pt>
                <c:pt idx="42">
                  <c:v>8.7100000000000009</c:v>
                </c:pt>
                <c:pt idx="43">
                  <c:v>8.7200000000000006</c:v>
                </c:pt>
                <c:pt idx="44">
                  <c:v>8.7899999999999991</c:v>
                </c:pt>
                <c:pt idx="45">
                  <c:v>8.65</c:v>
                </c:pt>
                <c:pt idx="46">
                  <c:v>8.41</c:v>
                </c:pt>
                <c:pt idx="47">
                  <c:v>8.43</c:v>
                </c:pt>
              </c:numCache>
            </c:numRef>
          </c:yVal>
          <c:smooth val="0"/>
          <c:extLst>
            <c:ext xmlns:c16="http://schemas.microsoft.com/office/drawing/2014/chart" uri="{C3380CC4-5D6E-409C-BE32-E72D297353CC}">
              <c16:uniqueId val="{00000001-5290-42A5-BEE2-FCB784FE6A5D}"/>
            </c:ext>
          </c:extLst>
        </c:ser>
        <c:dLbls>
          <c:showLegendKey val="0"/>
          <c:showVal val="0"/>
          <c:showCatName val="0"/>
          <c:showSerName val="0"/>
          <c:showPercent val="0"/>
          <c:showBubbleSize val="0"/>
        </c:dLbls>
        <c:axId val="454242256"/>
        <c:axId val="1"/>
      </c:scatterChart>
      <c:valAx>
        <c:axId val="454242256"/>
        <c:scaling>
          <c:orientation val="minMax"/>
          <c:max val="2016"/>
          <c:min val="1966"/>
        </c:scaling>
        <c:delete val="0"/>
        <c:axPos val="b"/>
        <c:title>
          <c:tx>
            <c:rich>
              <a:bodyPr/>
              <a:lstStyle/>
              <a:p>
                <a:pPr>
                  <a:defRPr sz="875" b="1" i="0" u="none" strike="noStrike" baseline="0">
                    <a:solidFill>
                      <a:srgbClr val="000000"/>
                    </a:solidFill>
                    <a:latin typeface="Arial"/>
                    <a:ea typeface="Arial"/>
                    <a:cs typeface="Arial"/>
                  </a:defRPr>
                </a:pPr>
                <a:r>
                  <a:rPr lang="en-US" sz="1400"/>
                  <a:t>Year</a:t>
                </a:r>
              </a:p>
            </c:rich>
          </c:tx>
          <c:layout>
            <c:manualLayout>
              <c:xMode val="edge"/>
              <c:yMode val="edge"/>
              <c:x val="0.49722998413499142"/>
              <c:y val="0.83451729786676898"/>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
        <c:crosses val="autoZero"/>
        <c:crossBetween val="midCat"/>
        <c:majorUnit val="5"/>
        <c:minorUnit val="1"/>
      </c:valAx>
      <c:valAx>
        <c:axId val="1"/>
        <c:scaling>
          <c:orientation val="minMax"/>
          <c:max val="20"/>
          <c:min val="5"/>
        </c:scaling>
        <c:delete val="0"/>
        <c:axPos val="l"/>
        <c:title>
          <c:tx>
            <c:rich>
              <a:bodyPr/>
              <a:lstStyle/>
              <a:p>
                <a:pPr>
                  <a:defRPr sz="1400" b="1" i="0" u="none" strike="noStrike" baseline="0">
                    <a:solidFill>
                      <a:srgbClr val="000000"/>
                    </a:solidFill>
                    <a:latin typeface="Arial"/>
                    <a:ea typeface="Arial"/>
                    <a:cs typeface="Arial"/>
                  </a:defRPr>
                </a:pPr>
                <a:r>
                  <a:rPr lang="en-US" sz="1400"/>
                  <a:t>Annual index</a:t>
                </a:r>
              </a:p>
            </c:rich>
          </c:tx>
          <c:layout>
            <c:manualLayout>
              <c:xMode val="edge"/>
              <c:yMode val="edge"/>
              <c:x val="0"/>
              <c:y val="0.32264011556194633"/>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454242256"/>
        <c:crosses val="autoZero"/>
        <c:crossBetween val="midCat"/>
        <c:majorUnit val="5"/>
      </c:valAx>
      <c:spPr>
        <a:no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875"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b="1"/>
              <a:t>Indigo Bunting</a:t>
            </a:r>
          </a:p>
        </c:rich>
      </c:tx>
      <c:layout>
        <c:manualLayout>
          <c:xMode val="edge"/>
          <c:yMode val="edge"/>
          <c:x val="0.38586815227483751"/>
          <c:y val="8.3526682134570762E-2"/>
        </c:manualLayout>
      </c:layout>
      <c:overlay val="0"/>
    </c:title>
    <c:autoTitleDeleted val="0"/>
    <c:plotArea>
      <c:layout>
        <c:manualLayout>
          <c:layoutTarget val="inner"/>
          <c:xMode val="edge"/>
          <c:yMode val="edge"/>
          <c:x val="8.5872576177285317E-2"/>
          <c:y val="5.4373647988807595E-2"/>
          <c:w val="0.86565096952908582"/>
          <c:h val="0.70922149550618607"/>
        </c:manualLayout>
      </c:layout>
      <c:scatterChart>
        <c:scatterStyle val="lineMarker"/>
        <c:varyColors val="0"/>
        <c:ser>
          <c:idx val="0"/>
          <c:order val="0"/>
          <c:spPr>
            <a:ln w="28575">
              <a:noFill/>
            </a:ln>
          </c:spPr>
          <c:marker>
            <c:symbol val="diamond"/>
            <c:size val="5"/>
            <c:spPr>
              <a:solidFill>
                <a:srgbClr val="000080"/>
              </a:solidFill>
              <a:ln>
                <a:solidFill>
                  <a:srgbClr val="000080"/>
                </a:solidFill>
                <a:prstDash val="solid"/>
              </a:ln>
            </c:spPr>
          </c:marker>
          <c:trendline>
            <c:spPr>
              <a:ln w="12700">
                <a:solidFill>
                  <a:srgbClr val="000000"/>
                </a:solidFill>
                <a:prstDash val="solid"/>
              </a:ln>
            </c:spPr>
            <c:trendlineType val="linear"/>
            <c:dispRSqr val="1"/>
            <c:dispEq val="1"/>
            <c:trendlineLbl>
              <c:layout>
                <c:manualLayout>
                  <c:x val="2.0703470562001478E-2"/>
                  <c:y val="-0.19408541449720176"/>
                </c:manualLayout>
              </c:layout>
              <c:numFmt formatCode="General" sourceLinked="0"/>
              <c:spPr>
                <a:noFill/>
                <a:ln w="25400">
                  <a:noFill/>
                </a:ln>
              </c:spPr>
              <c:txPr>
                <a:bodyPr/>
                <a:lstStyle/>
                <a:p>
                  <a:pPr>
                    <a:defRPr sz="875" b="0" i="0" u="none" strike="noStrike" baseline="0">
                      <a:solidFill>
                        <a:srgbClr val="000000"/>
                      </a:solidFill>
                      <a:latin typeface="Arial"/>
                      <a:ea typeface="Arial"/>
                      <a:cs typeface="Arial"/>
                    </a:defRPr>
                  </a:pPr>
                  <a:endParaRPr lang="en-US"/>
                </a:p>
              </c:txPr>
            </c:trendlineLbl>
          </c:trendline>
          <c:xVal>
            <c:numRef>
              <c:f>Sheet1!$A$5:$A$52</c:f>
              <c:numCache>
                <c:formatCode>General</c:formatCode>
                <c:ptCount val="48"/>
                <c:pt idx="0">
                  <c:v>1966</c:v>
                </c:pt>
                <c:pt idx="1">
                  <c:v>1967</c:v>
                </c:pt>
                <c:pt idx="2">
                  <c:v>1968</c:v>
                </c:pt>
                <c:pt idx="3">
                  <c:v>1969</c:v>
                </c:pt>
                <c:pt idx="4">
                  <c:v>1970</c:v>
                </c:pt>
                <c:pt idx="5">
                  <c:v>1971</c:v>
                </c:pt>
                <c:pt idx="6">
                  <c:v>1972</c:v>
                </c:pt>
                <c:pt idx="7">
                  <c:v>1973</c:v>
                </c:pt>
                <c:pt idx="8">
                  <c:v>1974</c:v>
                </c:pt>
                <c:pt idx="9">
                  <c:v>1975</c:v>
                </c:pt>
                <c:pt idx="10">
                  <c:v>1976</c:v>
                </c:pt>
                <c:pt idx="11">
                  <c:v>1977</c:v>
                </c:pt>
                <c:pt idx="12">
                  <c:v>1978</c:v>
                </c:pt>
                <c:pt idx="13">
                  <c:v>1979</c:v>
                </c:pt>
                <c:pt idx="14">
                  <c:v>1980</c:v>
                </c:pt>
                <c:pt idx="15">
                  <c:v>1981</c:v>
                </c:pt>
                <c:pt idx="16">
                  <c:v>1982</c:v>
                </c:pt>
                <c:pt idx="17">
                  <c:v>1983</c:v>
                </c:pt>
                <c:pt idx="18">
                  <c:v>1984</c:v>
                </c:pt>
                <c:pt idx="19">
                  <c:v>1985</c:v>
                </c:pt>
                <c:pt idx="20">
                  <c:v>1986</c:v>
                </c:pt>
                <c:pt idx="21">
                  <c:v>1987</c:v>
                </c:pt>
                <c:pt idx="22">
                  <c:v>1988</c:v>
                </c:pt>
                <c:pt idx="23">
                  <c:v>1989</c:v>
                </c:pt>
                <c:pt idx="24">
                  <c:v>1990</c:v>
                </c:pt>
                <c:pt idx="25">
                  <c:v>1991</c:v>
                </c:pt>
                <c:pt idx="26">
                  <c:v>1992</c:v>
                </c:pt>
                <c:pt idx="27">
                  <c:v>1993</c:v>
                </c:pt>
                <c:pt idx="28">
                  <c:v>1994</c:v>
                </c:pt>
                <c:pt idx="29">
                  <c:v>1995</c:v>
                </c:pt>
                <c:pt idx="30">
                  <c:v>1996</c:v>
                </c:pt>
                <c:pt idx="31">
                  <c:v>1997</c:v>
                </c:pt>
                <c:pt idx="32">
                  <c:v>1998</c:v>
                </c:pt>
                <c:pt idx="33">
                  <c:v>1999</c:v>
                </c:pt>
                <c:pt idx="34">
                  <c:v>2000</c:v>
                </c:pt>
                <c:pt idx="35">
                  <c:v>2001</c:v>
                </c:pt>
                <c:pt idx="36">
                  <c:v>2002</c:v>
                </c:pt>
                <c:pt idx="37">
                  <c:v>2003</c:v>
                </c:pt>
                <c:pt idx="38">
                  <c:v>2004</c:v>
                </c:pt>
                <c:pt idx="39">
                  <c:v>2005</c:v>
                </c:pt>
                <c:pt idx="40">
                  <c:v>2006</c:v>
                </c:pt>
                <c:pt idx="41">
                  <c:v>2007</c:v>
                </c:pt>
                <c:pt idx="42">
                  <c:v>2008</c:v>
                </c:pt>
                <c:pt idx="43">
                  <c:v>2009</c:v>
                </c:pt>
                <c:pt idx="44">
                  <c:v>2010</c:v>
                </c:pt>
                <c:pt idx="45">
                  <c:v>2011</c:v>
                </c:pt>
                <c:pt idx="46">
                  <c:v>2012</c:v>
                </c:pt>
                <c:pt idx="47">
                  <c:v>2013</c:v>
                </c:pt>
              </c:numCache>
            </c:numRef>
          </c:xVal>
          <c:yVal>
            <c:numRef>
              <c:f>Sheet1!$FB$5:$FB$52</c:f>
              <c:numCache>
                <c:formatCode>General</c:formatCode>
                <c:ptCount val="48"/>
                <c:pt idx="0">
                  <c:v>16.100000000000001</c:v>
                </c:pt>
                <c:pt idx="1">
                  <c:v>15.77</c:v>
                </c:pt>
                <c:pt idx="2">
                  <c:v>15.39</c:v>
                </c:pt>
                <c:pt idx="3">
                  <c:v>15.28</c:v>
                </c:pt>
                <c:pt idx="4">
                  <c:v>15.25</c:v>
                </c:pt>
                <c:pt idx="5">
                  <c:v>15.12</c:v>
                </c:pt>
                <c:pt idx="6">
                  <c:v>15.23</c:v>
                </c:pt>
                <c:pt idx="7">
                  <c:v>15.23</c:v>
                </c:pt>
                <c:pt idx="8">
                  <c:v>14.97</c:v>
                </c:pt>
                <c:pt idx="9">
                  <c:v>14.92</c:v>
                </c:pt>
                <c:pt idx="10">
                  <c:v>15.06</c:v>
                </c:pt>
                <c:pt idx="11">
                  <c:v>14.8</c:v>
                </c:pt>
                <c:pt idx="12">
                  <c:v>14.4</c:v>
                </c:pt>
                <c:pt idx="13">
                  <c:v>14.38</c:v>
                </c:pt>
                <c:pt idx="14">
                  <c:v>14.35</c:v>
                </c:pt>
                <c:pt idx="15">
                  <c:v>14.44</c:v>
                </c:pt>
                <c:pt idx="16">
                  <c:v>14.36</c:v>
                </c:pt>
                <c:pt idx="17">
                  <c:v>14.24</c:v>
                </c:pt>
                <c:pt idx="18">
                  <c:v>14.23</c:v>
                </c:pt>
                <c:pt idx="19">
                  <c:v>13.94</c:v>
                </c:pt>
                <c:pt idx="20">
                  <c:v>13.65</c:v>
                </c:pt>
                <c:pt idx="21">
                  <c:v>13.64</c:v>
                </c:pt>
                <c:pt idx="22">
                  <c:v>13.76</c:v>
                </c:pt>
                <c:pt idx="23">
                  <c:v>13.35</c:v>
                </c:pt>
                <c:pt idx="24">
                  <c:v>13.23</c:v>
                </c:pt>
                <c:pt idx="25">
                  <c:v>13.33</c:v>
                </c:pt>
                <c:pt idx="26">
                  <c:v>13.26</c:v>
                </c:pt>
                <c:pt idx="27">
                  <c:v>13.02</c:v>
                </c:pt>
                <c:pt idx="28">
                  <c:v>13.16</c:v>
                </c:pt>
                <c:pt idx="29">
                  <c:v>12.97</c:v>
                </c:pt>
                <c:pt idx="30">
                  <c:v>12.63</c:v>
                </c:pt>
                <c:pt idx="31">
                  <c:v>12.63</c:v>
                </c:pt>
                <c:pt idx="32">
                  <c:v>12.44</c:v>
                </c:pt>
                <c:pt idx="33">
                  <c:v>12.87</c:v>
                </c:pt>
                <c:pt idx="34">
                  <c:v>12.87</c:v>
                </c:pt>
                <c:pt idx="35">
                  <c:v>12.9</c:v>
                </c:pt>
                <c:pt idx="36">
                  <c:v>12.56</c:v>
                </c:pt>
                <c:pt idx="37">
                  <c:v>12.62</c:v>
                </c:pt>
                <c:pt idx="38">
                  <c:v>12.71</c:v>
                </c:pt>
                <c:pt idx="39">
                  <c:v>12.66</c:v>
                </c:pt>
                <c:pt idx="40">
                  <c:v>12.54</c:v>
                </c:pt>
                <c:pt idx="41">
                  <c:v>12.29</c:v>
                </c:pt>
                <c:pt idx="42">
                  <c:v>12.14</c:v>
                </c:pt>
                <c:pt idx="43">
                  <c:v>12.13</c:v>
                </c:pt>
                <c:pt idx="44">
                  <c:v>12.06</c:v>
                </c:pt>
                <c:pt idx="45">
                  <c:v>11.79</c:v>
                </c:pt>
                <c:pt idx="46">
                  <c:v>11.69</c:v>
                </c:pt>
                <c:pt idx="47">
                  <c:v>11.06</c:v>
                </c:pt>
              </c:numCache>
            </c:numRef>
          </c:yVal>
          <c:smooth val="0"/>
          <c:extLst>
            <c:ext xmlns:c16="http://schemas.microsoft.com/office/drawing/2014/chart" uri="{C3380CC4-5D6E-409C-BE32-E72D297353CC}">
              <c16:uniqueId val="{00000001-325F-4D48-9F51-976CAC998F41}"/>
            </c:ext>
          </c:extLst>
        </c:ser>
        <c:dLbls>
          <c:showLegendKey val="0"/>
          <c:showVal val="0"/>
          <c:showCatName val="0"/>
          <c:showSerName val="0"/>
          <c:showPercent val="0"/>
          <c:showBubbleSize val="0"/>
        </c:dLbls>
        <c:axId val="454242256"/>
        <c:axId val="1"/>
      </c:scatterChart>
      <c:valAx>
        <c:axId val="454242256"/>
        <c:scaling>
          <c:orientation val="minMax"/>
          <c:max val="2016"/>
          <c:min val="1966"/>
        </c:scaling>
        <c:delete val="0"/>
        <c:axPos val="b"/>
        <c:title>
          <c:tx>
            <c:rich>
              <a:bodyPr/>
              <a:lstStyle/>
              <a:p>
                <a:pPr>
                  <a:defRPr sz="875" b="1" i="0" u="none" strike="noStrike" baseline="0">
                    <a:solidFill>
                      <a:srgbClr val="000000"/>
                    </a:solidFill>
                    <a:latin typeface="Arial"/>
                    <a:ea typeface="Arial"/>
                    <a:cs typeface="Arial"/>
                  </a:defRPr>
                </a:pPr>
                <a:r>
                  <a:rPr lang="en-US" sz="1400"/>
                  <a:t>Year</a:t>
                </a:r>
              </a:p>
            </c:rich>
          </c:tx>
          <c:layout>
            <c:manualLayout>
              <c:xMode val="edge"/>
              <c:yMode val="edge"/>
              <c:x val="0.49722998413499142"/>
              <c:y val="0.83451729786676898"/>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
        <c:crosses val="autoZero"/>
        <c:crossBetween val="midCat"/>
        <c:majorUnit val="5"/>
        <c:minorUnit val="1"/>
      </c:valAx>
      <c:valAx>
        <c:axId val="1"/>
        <c:scaling>
          <c:orientation val="minMax"/>
          <c:max val="17"/>
          <c:min val="10"/>
        </c:scaling>
        <c:delete val="0"/>
        <c:axPos val="l"/>
        <c:title>
          <c:tx>
            <c:rich>
              <a:bodyPr/>
              <a:lstStyle/>
              <a:p>
                <a:pPr>
                  <a:defRPr sz="1400" b="1" i="0" u="none" strike="noStrike" baseline="0">
                    <a:solidFill>
                      <a:srgbClr val="000000"/>
                    </a:solidFill>
                    <a:latin typeface="Arial"/>
                    <a:ea typeface="Arial"/>
                    <a:cs typeface="Arial"/>
                  </a:defRPr>
                </a:pPr>
                <a:r>
                  <a:rPr lang="en-US" sz="1400"/>
                  <a:t>Annual index</a:t>
                </a:r>
              </a:p>
            </c:rich>
          </c:tx>
          <c:layout>
            <c:manualLayout>
              <c:xMode val="edge"/>
              <c:yMode val="edge"/>
              <c:x val="1.1962508864664897E-2"/>
              <c:y val="0.31914963065811669"/>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454242256"/>
        <c:crosses val="autoZero"/>
        <c:crossBetween val="midCat"/>
        <c:majorUnit val="5"/>
      </c:valAx>
      <c:spPr>
        <a:no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875"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b="1"/>
              <a:t>Yellow-rumped Warbler</a:t>
            </a:r>
          </a:p>
        </c:rich>
      </c:tx>
      <c:layout>
        <c:manualLayout>
          <c:xMode val="edge"/>
          <c:yMode val="edge"/>
          <c:x val="0.32088300220750554"/>
          <c:y val="0.11659192825112107"/>
        </c:manualLayout>
      </c:layout>
      <c:overlay val="0"/>
    </c:title>
    <c:autoTitleDeleted val="0"/>
    <c:plotArea>
      <c:layout>
        <c:manualLayout>
          <c:layoutTarget val="inner"/>
          <c:xMode val="edge"/>
          <c:yMode val="edge"/>
          <c:x val="0.13741732963295611"/>
          <c:y val="0.16143497757847533"/>
          <c:w val="0.73178867105742884"/>
          <c:h val="0.67488789237668156"/>
        </c:manualLayout>
      </c:layout>
      <c:scatterChart>
        <c:scatterStyle val="lineMarker"/>
        <c:varyColors val="0"/>
        <c:ser>
          <c:idx val="0"/>
          <c:order val="0"/>
          <c:spPr>
            <a:ln w="28575">
              <a:noFill/>
            </a:ln>
          </c:spPr>
          <c:marker>
            <c:symbol val="diamond"/>
            <c:size val="5"/>
            <c:spPr>
              <a:solidFill>
                <a:srgbClr val="000080"/>
              </a:solidFill>
              <a:ln>
                <a:solidFill>
                  <a:srgbClr val="000080"/>
                </a:solidFill>
                <a:prstDash val="solid"/>
              </a:ln>
            </c:spPr>
          </c:marker>
          <c:trendline>
            <c:spPr>
              <a:ln w="12700">
                <a:solidFill>
                  <a:srgbClr val="000000"/>
                </a:solidFill>
                <a:prstDash val="solid"/>
              </a:ln>
            </c:spPr>
            <c:trendlineType val="poly"/>
            <c:order val="2"/>
            <c:dispRSqr val="1"/>
            <c:dispEq val="1"/>
            <c:trendlineLbl>
              <c:layout>
                <c:manualLayout>
                  <c:x val="1.4701465296970329E-2"/>
                  <c:y val="0.10200816826147853"/>
                </c:manualLayout>
              </c:layout>
              <c:numFmt formatCode="General" sourceLinked="0"/>
              <c:spPr>
                <a:noFill/>
                <a:ln w="25400">
                  <a:noFill/>
                </a:ln>
              </c:spPr>
              <c:txPr>
                <a:bodyPr/>
                <a:lstStyle/>
                <a:p>
                  <a:pPr>
                    <a:defRPr sz="1000" b="0" i="0" u="none" strike="noStrike" baseline="0">
                      <a:solidFill>
                        <a:srgbClr val="000000"/>
                      </a:solidFill>
                      <a:latin typeface="Arial"/>
                      <a:ea typeface="Arial"/>
                      <a:cs typeface="Arial"/>
                    </a:defRPr>
                  </a:pPr>
                  <a:endParaRPr lang="en-US"/>
                </a:p>
              </c:txPr>
            </c:trendlineLbl>
          </c:trendline>
          <c:xVal>
            <c:numRef>
              <c:f>Sheet2!$A$4:$A$51</c:f>
              <c:numCache>
                <c:formatCode>General</c:formatCode>
                <c:ptCount val="48"/>
                <c:pt idx="0">
                  <c:v>1966</c:v>
                </c:pt>
                <c:pt idx="1">
                  <c:v>1967</c:v>
                </c:pt>
                <c:pt idx="2">
                  <c:v>1968</c:v>
                </c:pt>
                <c:pt idx="3">
                  <c:v>1969</c:v>
                </c:pt>
                <c:pt idx="4">
                  <c:v>1970</c:v>
                </c:pt>
                <c:pt idx="5">
                  <c:v>1971</c:v>
                </c:pt>
                <c:pt idx="6">
                  <c:v>1972</c:v>
                </c:pt>
                <c:pt idx="7">
                  <c:v>1973</c:v>
                </c:pt>
                <c:pt idx="8">
                  <c:v>1974</c:v>
                </c:pt>
                <c:pt idx="9">
                  <c:v>1975</c:v>
                </c:pt>
                <c:pt idx="10">
                  <c:v>1976</c:v>
                </c:pt>
                <c:pt idx="11">
                  <c:v>1977</c:v>
                </c:pt>
                <c:pt idx="12">
                  <c:v>1978</c:v>
                </c:pt>
                <c:pt idx="13">
                  <c:v>1979</c:v>
                </c:pt>
                <c:pt idx="14">
                  <c:v>1980</c:v>
                </c:pt>
                <c:pt idx="15">
                  <c:v>1981</c:v>
                </c:pt>
                <c:pt idx="16">
                  <c:v>1982</c:v>
                </c:pt>
                <c:pt idx="17">
                  <c:v>1983</c:v>
                </c:pt>
                <c:pt idx="18">
                  <c:v>1984</c:v>
                </c:pt>
                <c:pt idx="19">
                  <c:v>1985</c:v>
                </c:pt>
                <c:pt idx="20">
                  <c:v>1986</c:v>
                </c:pt>
                <c:pt idx="21">
                  <c:v>1987</c:v>
                </c:pt>
                <c:pt idx="22">
                  <c:v>1988</c:v>
                </c:pt>
                <c:pt idx="23">
                  <c:v>1989</c:v>
                </c:pt>
                <c:pt idx="24">
                  <c:v>1990</c:v>
                </c:pt>
                <c:pt idx="25">
                  <c:v>1991</c:v>
                </c:pt>
                <c:pt idx="26">
                  <c:v>1992</c:v>
                </c:pt>
                <c:pt idx="27">
                  <c:v>1993</c:v>
                </c:pt>
                <c:pt idx="28">
                  <c:v>1994</c:v>
                </c:pt>
                <c:pt idx="29">
                  <c:v>1995</c:v>
                </c:pt>
                <c:pt idx="30">
                  <c:v>1996</c:v>
                </c:pt>
                <c:pt idx="31">
                  <c:v>1997</c:v>
                </c:pt>
                <c:pt idx="32">
                  <c:v>1998</c:v>
                </c:pt>
                <c:pt idx="33">
                  <c:v>1999</c:v>
                </c:pt>
                <c:pt idx="34">
                  <c:v>2000</c:v>
                </c:pt>
                <c:pt idx="35">
                  <c:v>2001</c:v>
                </c:pt>
                <c:pt idx="36">
                  <c:v>2002</c:v>
                </c:pt>
                <c:pt idx="37">
                  <c:v>2003</c:v>
                </c:pt>
                <c:pt idx="38">
                  <c:v>2004</c:v>
                </c:pt>
                <c:pt idx="39">
                  <c:v>2005</c:v>
                </c:pt>
                <c:pt idx="40">
                  <c:v>2006</c:v>
                </c:pt>
                <c:pt idx="41">
                  <c:v>2007</c:v>
                </c:pt>
                <c:pt idx="42">
                  <c:v>2008</c:v>
                </c:pt>
                <c:pt idx="43">
                  <c:v>2009</c:v>
                </c:pt>
                <c:pt idx="44">
                  <c:v>2010</c:v>
                </c:pt>
                <c:pt idx="45">
                  <c:v>2011</c:v>
                </c:pt>
                <c:pt idx="46">
                  <c:v>2012</c:v>
                </c:pt>
                <c:pt idx="47">
                  <c:v>2013</c:v>
                </c:pt>
              </c:numCache>
            </c:numRef>
          </c:xVal>
          <c:yVal>
            <c:numRef>
              <c:f>Sheet2!$BJ$4:$BJ$51</c:f>
              <c:numCache>
                <c:formatCode>General</c:formatCode>
                <c:ptCount val="48"/>
                <c:pt idx="0">
                  <c:v>1.5604</c:v>
                </c:pt>
                <c:pt idx="1">
                  <c:v>1.9846999999999999</c:v>
                </c:pt>
                <c:pt idx="2">
                  <c:v>1.6571</c:v>
                </c:pt>
                <c:pt idx="3">
                  <c:v>2.1655000000000002</c:v>
                </c:pt>
                <c:pt idx="4">
                  <c:v>1.268</c:v>
                </c:pt>
                <c:pt idx="5">
                  <c:v>1.8614999999999999</c:v>
                </c:pt>
                <c:pt idx="6">
                  <c:v>2.5175999999999998</c:v>
                </c:pt>
                <c:pt idx="7">
                  <c:v>1.8677999999999999</c:v>
                </c:pt>
                <c:pt idx="8">
                  <c:v>1.5795999999999999</c:v>
                </c:pt>
                <c:pt idx="9">
                  <c:v>2.3736999999999999</c:v>
                </c:pt>
                <c:pt idx="10">
                  <c:v>2.3271999999999999</c:v>
                </c:pt>
                <c:pt idx="11">
                  <c:v>2.3980999999999999</c:v>
                </c:pt>
                <c:pt idx="12">
                  <c:v>1.9221999999999999</c:v>
                </c:pt>
                <c:pt idx="13">
                  <c:v>2.0802</c:v>
                </c:pt>
                <c:pt idx="14">
                  <c:v>2.3039999999999998</c:v>
                </c:pt>
                <c:pt idx="15">
                  <c:v>2.4306000000000001</c:v>
                </c:pt>
                <c:pt idx="16">
                  <c:v>1.8714</c:v>
                </c:pt>
                <c:pt idx="17">
                  <c:v>2.492</c:v>
                </c:pt>
                <c:pt idx="18">
                  <c:v>1.01</c:v>
                </c:pt>
                <c:pt idx="19">
                  <c:v>1.6855</c:v>
                </c:pt>
                <c:pt idx="20">
                  <c:v>2.0484</c:v>
                </c:pt>
                <c:pt idx="21">
                  <c:v>2.3325999999999998</c:v>
                </c:pt>
                <c:pt idx="22">
                  <c:v>2.0712000000000002</c:v>
                </c:pt>
                <c:pt idx="23">
                  <c:v>2.1766000000000001</c:v>
                </c:pt>
                <c:pt idx="24">
                  <c:v>2.8523000000000001</c:v>
                </c:pt>
                <c:pt idx="25">
                  <c:v>2.6187</c:v>
                </c:pt>
                <c:pt idx="26">
                  <c:v>2.4630000000000001</c:v>
                </c:pt>
                <c:pt idx="27">
                  <c:v>2.6545000000000001</c:v>
                </c:pt>
                <c:pt idx="28">
                  <c:v>2.1808999999999998</c:v>
                </c:pt>
                <c:pt idx="29">
                  <c:v>2.3923000000000001</c:v>
                </c:pt>
                <c:pt idx="30">
                  <c:v>2.4565000000000001</c:v>
                </c:pt>
                <c:pt idx="31">
                  <c:v>2.1322000000000001</c:v>
                </c:pt>
                <c:pt idx="32">
                  <c:v>2.4710999999999999</c:v>
                </c:pt>
                <c:pt idx="33">
                  <c:v>2.93</c:v>
                </c:pt>
                <c:pt idx="34">
                  <c:v>2.2795000000000001</c:v>
                </c:pt>
                <c:pt idx="35">
                  <c:v>2.3193999999999999</c:v>
                </c:pt>
                <c:pt idx="36">
                  <c:v>1.911</c:v>
                </c:pt>
                <c:pt idx="37">
                  <c:v>2.5396000000000001</c:v>
                </c:pt>
                <c:pt idx="38">
                  <c:v>1.4787999999999999</c:v>
                </c:pt>
                <c:pt idx="39">
                  <c:v>1.6976</c:v>
                </c:pt>
                <c:pt idx="40">
                  <c:v>1.5407</c:v>
                </c:pt>
                <c:pt idx="41">
                  <c:v>1.7441</c:v>
                </c:pt>
                <c:pt idx="42">
                  <c:v>1.3603000000000001</c:v>
                </c:pt>
                <c:pt idx="43">
                  <c:v>1.6422000000000001</c:v>
                </c:pt>
                <c:pt idx="44">
                  <c:v>1.6097999999999999</c:v>
                </c:pt>
                <c:pt idx="45">
                  <c:v>1.7782</c:v>
                </c:pt>
                <c:pt idx="46">
                  <c:v>1.4917</c:v>
                </c:pt>
                <c:pt idx="47">
                  <c:v>1.284</c:v>
                </c:pt>
              </c:numCache>
            </c:numRef>
          </c:yVal>
          <c:smooth val="0"/>
          <c:extLst>
            <c:ext xmlns:c16="http://schemas.microsoft.com/office/drawing/2014/chart" uri="{C3380CC4-5D6E-409C-BE32-E72D297353CC}">
              <c16:uniqueId val="{00000001-5C04-4032-AC06-B9B4E94820CF}"/>
            </c:ext>
          </c:extLst>
        </c:ser>
        <c:dLbls>
          <c:showLegendKey val="0"/>
          <c:showVal val="0"/>
          <c:showCatName val="0"/>
          <c:showSerName val="0"/>
          <c:showPercent val="0"/>
          <c:showBubbleSize val="0"/>
        </c:dLbls>
        <c:axId val="461628624"/>
        <c:axId val="1"/>
      </c:scatterChart>
      <c:valAx>
        <c:axId val="461628624"/>
        <c:scaling>
          <c:orientation val="minMax"/>
        </c:scaling>
        <c:delete val="0"/>
        <c:axPos val="b"/>
        <c:title>
          <c:tx>
            <c:rich>
              <a:bodyPr/>
              <a:lstStyle/>
              <a:p>
                <a:pPr>
                  <a:defRPr/>
                </a:pPr>
                <a:r>
                  <a:rPr lang="en-US" sz="1400" b="1"/>
                  <a:t>Year</a:t>
                </a:r>
              </a:p>
            </c:rich>
          </c:tx>
          <c:layout>
            <c:manualLayout>
              <c:xMode val="edge"/>
              <c:yMode val="edge"/>
              <c:x val="0.46623663763883821"/>
              <c:y val="0.90885397172887028"/>
            </c:manualLayout>
          </c:layout>
          <c:overlay val="0"/>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
        <c:crosses val="autoZero"/>
        <c:crossBetween val="midCat"/>
      </c:valAx>
      <c:valAx>
        <c:axId val="1"/>
        <c:scaling>
          <c:orientation val="minMax"/>
          <c:max val="4"/>
          <c:min val="0"/>
        </c:scaling>
        <c:delete val="0"/>
        <c:axPos val="l"/>
        <c:title>
          <c:tx>
            <c:rich>
              <a:bodyPr/>
              <a:lstStyle/>
              <a:p>
                <a:pPr>
                  <a:defRPr/>
                </a:pPr>
                <a:r>
                  <a:rPr lang="en-US" sz="1400" b="1"/>
                  <a:t>Count</a:t>
                </a:r>
              </a:p>
            </c:rich>
          </c:tx>
          <c:layout>
            <c:manualLayout>
              <c:xMode val="edge"/>
              <c:yMode val="edge"/>
              <c:x val="4.2647442248526873E-2"/>
              <c:y val="0.42949166107599779"/>
            </c:manualLayout>
          </c:layout>
          <c:overlay val="0"/>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461628624"/>
        <c:crosses val="autoZero"/>
        <c:crossBetween val="midCat"/>
        <c:majorUnit val="2"/>
      </c:valAx>
      <c:spPr>
        <a:no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800" b="0" i="0" u="none" strike="noStrike" baseline="0">
          <a:solidFill>
            <a:srgbClr val="000000"/>
          </a:solidFill>
          <a:latin typeface="Arial"/>
          <a:ea typeface="Arial"/>
          <a:cs typeface="Aria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drawing1.xml><?xml version="1.0" encoding="utf-8"?>
<c:userShapes xmlns:c="http://schemas.openxmlformats.org/drawingml/2006/chart">
  <cdr:relSizeAnchor xmlns:cdr="http://schemas.openxmlformats.org/drawingml/2006/chartDrawing">
    <cdr:from>
      <cdr:x>0.49926</cdr:x>
      <cdr:y>0.49732</cdr:y>
    </cdr:from>
    <cdr:to>
      <cdr:x>0.51701</cdr:x>
      <cdr:y>0.53955</cdr:y>
    </cdr:to>
    <cdr:sp macro="" textlink="">
      <cdr:nvSpPr>
        <cdr:cNvPr id="4097" name="Text Box 1">
          <a:extLst xmlns:a="http://schemas.openxmlformats.org/drawingml/2006/main">
            <a:ext uri="{FF2B5EF4-FFF2-40B4-BE49-F238E27FC236}">
              <a16:creationId xmlns:a16="http://schemas.microsoft.com/office/drawing/2014/main" id="{3F49A7BF-5E8F-4EA0-AE16-40554203A51B}"/>
            </a:ext>
          </a:extLst>
        </cdr:cNvPr>
        <cdr:cNvSpPr txBox="1">
          <a:spLocks xmlns:a="http://schemas.openxmlformats.org/drawingml/2006/main" noChangeArrowheads="1"/>
        </cdr:cNvSpPr>
      </cdr:nvSpPr>
      <cdr:spPr bwMode="auto">
        <a:xfrm xmlns:a="http://schemas.openxmlformats.org/drawingml/2006/main">
          <a:off x="3439671" y="2016560"/>
          <a:ext cx="123942" cy="171536"/>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sz="850" b="0" i="0" u="none" strike="noStrike" baseline="0">
              <a:solidFill>
                <a:srgbClr val="000000"/>
              </a:solidFill>
              <a:latin typeface="Arial"/>
              <a:cs typeface="Arial"/>
            </a:rPr>
            <a:t>;</a:t>
          </a:r>
        </a:p>
      </cdr:txBody>
    </cdr:sp>
  </cdr:relSizeAnchor>
</c:userShapes>
</file>

<file path=ppt/drawings/drawing2.xml><?xml version="1.0" encoding="utf-8"?>
<c:userShapes xmlns:c="http://schemas.openxmlformats.org/drawingml/2006/chart">
  <cdr:relSizeAnchor xmlns:cdr="http://schemas.openxmlformats.org/drawingml/2006/chartDrawing">
    <cdr:from>
      <cdr:x>0.49926</cdr:x>
      <cdr:y>0.49732</cdr:y>
    </cdr:from>
    <cdr:to>
      <cdr:x>0.51701</cdr:x>
      <cdr:y>0.53955</cdr:y>
    </cdr:to>
    <cdr:sp macro="" textlink="">
      <cdr:nvSpPr>
        <cdr:cNvPr id="4097" name="Text Box 1">
          <a:extLst xmlns:a="http://schemas.openxmlformats.org/drawingml/2006/main">
            <a:ext uri="{FF2B5EF4-FFF2-40B4-BE49-F238E27FC236}">
              <a16:creationId xmlns:a16="http://schemas.microsoft.com/office/drawing/2014/main" id="{3F49A7BF-5E8F-4EA0-AE16-40554203A51B}"/>
            </a:ext>
          </a:extLst>
        </cdr:cNvPr>
        <cdr:cNvSpPr txBox="1">
          <a:spLocks xmlns:a="http://schemas.openxmlformats.org/drawingml/2006/main" noChangeArrowheads="1"/>
        </cdr:cNvSpPr>
      </cdr:nvSpPr>
      <cdr:spPr bwMode="auto">
        <a:xfrm xmlns:a="http://schemas.openxmlformats.org/drawingml/2006/main">
          <a:off x="3439671" y="2016560"/>
          <a:ext cx="123942" cy="171536"/>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sz="850" b="0" i="0" u="none" strike="noStrike" baseline="0">
              <a:solidFill>
                <a:srgbClr val="000000"/>
              </a:solidFill>
              <a:latin typeface="Arial"/>
              <a:cs typeface="Arial"/>
            </a:rPr>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3F06CE-B513-4FEB-8A49-1EFBD069E3FD}" type="datetimeFigureOut">
              <a:rPr lang="en-US" smtClean="0"/>
              <a:t>3/24/2019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C56780-979B-4349-A0A1-C4B9B97008C0}" type="slidenum">
              <a:rPr lang="en-US" smtClean="0"/>
              <a:t>‹#›</a:t>
            </a:fld>
            <a:endParaRPr lang="en-US"/>
          </a:p>
        </p:txBody>
      </p:sp>
    </p:spTree>
    <p:extLst>
      <p:ext uri="{BB962C8B-B14F-4D97-AF65-F5344CB8AC3E}">
        <p14:creationId xmlns:p14="http://schemas.microsoft.com/office/powerpoint/2010/main" val="2689084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1AC63F-87AF-40EB-B533-C209C4FEF84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C8716E-AA6D-433A-B586-4D4889FF3F6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1746" name="Rectangle 7">
            <a:extLst>
              <a:ext uri="{FF2B5EF4-FFF2-40B4-BE49-F238E27FC236}">
                <a16:creationId xmlns:a16="http://schemas.microsoft.com/office/drawing/2014/main" id="{3333D962-479F-4796-A700-49619615FF7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9AC315-0032-48CC-931E-6C46EC801D9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747" name="Rectangle 2">
            <a:extLst>
              <a:ext uri="{FF2B5EF4-FFF2-40B4-BE49-F238E27FC236}">
                <a16:creationId xmlns:a16="http://schemas.microsoft.com/office/drawing/2014/main" id="{2B93EE94-BA49-43C4-8AA9-922ECE78EE9F}"/>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1748" name="Rectangle 3">
            <a:extLst>
              <a:ext uri="{FF2B5EF4-FFF2-40B4-BE49-F238E27FC236}">
                <a16:creationId xmlns:a16="http://schemas.microsoft.com/office/drawing/2014/main" id="{A9F561EE-24E3-484C-8DF8-92CDCA406007}"/>
              </a:ext>
            </a:extLst>
          </p:cNvPr>
          <p:cNvSpPr>
            <a:spLocks noGrp="1" noChangeArrowheads="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CAE0E-B19D-4EB5-9B69-CE6670080D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B5AA2B-C4B6-4CF8-8C56-1EA4FCC63F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3EC5DC-2E02-4AB3-AD4C-30A55223247C}"/>
              </a:ext>
            </a:extLst>
          </p:cNvPr>
          <p:cNvSpPr>
            <a:spLocks noGrp="1"/>
          </p:cNvSpPr>
          <p:nvPr>
            <p:ph type="dt" sz="half" idx="10"/>
          </p:nvPr>
        </p:nvSpPr>
        <p:spPr/>
        <p:txBody>
          <a:bodyPr/>
          <a:lstStyle/>
          <a:p>
            <a:fld id="{9232C633-59FF-408F-9716-7109374EA4E1}" type="datetimeFigureOut">
              <a:rPr lang="en-US" smtClean="0"/>
              <a:t>3/24/2019</a:t>
            </a:fld>
            <a:endParaRPr lang="en-US"/>
          </a:p>
        </p:txBody>
      </p:sp>
      <p:sp>
        <p:nvSpPr>
          <p:cNvPr id="5" name="Footer Placeholder 4">
            <a:extLst>
              <a:ext uri="{FF2B5EF4-FFF2-40B4-BE49-F238E27FC236}">
                <a16:creationId xmlns:a16="http://schemas.microsoft.com/office/drawing/2014/main" id="{54E197B7-9EA4-4B50-8FDA-47FB255B06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E40F79-89F0-437F-9F96-2864BF665B31}"/>
              </a:ext>
            </a:extLst>
          </p:cNvPr>
          <p:cNvSpPr>
            <a:spLocks noGrp="1"/>
          </p:cNvSpPr>
          <p:nvPr>
            <p:ph type="sldNum" sz="quarter" idx="12"/>
          </p:nvPr>
        </p:nvSpPr>
        <p:spPr/>
        <p:txBody>
          <a:bodyPr/>
          <a:lstStyle/>
          <a:p>
            <a:fld id="{AF5B6666-4B28-4F6F-A46B-86C56AFE5C23}" type="slidenum">
              <a:rPr lang="en-US" smtClean="0"/>
              <a:t>‹#›</a:t>
            </a:fld>
            <a:endParaRPr lang="en-US"/>
          </a:p>
        </p:txBody>
      </p:sp>
    </p:spTree>
    <p:extLst>
      <p:ext uri="{BB962C8B-B14F-4D97-AF65-F5344CB8AC3E}">
        <p14:creationId xmlns:p14="http://schemas.microsoft.com/office/powerpoint/2010/main" val="2917432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5467-276C-4F11-A1B6-15E476DABD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AF9D2D-B390-4814-968B-C3C3F9B859F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9DB74-AA08-45A3-8284-12350E42E419}"/>
              </a:ext>
            </a:extLst>
          </p:cNvPr>
          <p:cNvSpPr>
            <a:spLocks noGrp="1"/>
          </p:cNvSpPr>
          <p:nvPr>
            <p:ph type="dt" sz="half" idx="10"/>
          </p:nvPr>
        </p:nvSpPr>
        <p:spPr/>
        <p:txBody>
          <a:bodyPr/>
          <a:lstStyle/>
          <a:p>
            <a:fld id="{9232C633-59FF-408F-9716-7109374EA4E1}" type="datetimeFigureOut">
              <a:rPr lang="en-US" smtClean="0"/>
              <a:t>3/24/2019</a:t>
            </a:fld>
            <a:endParaRPr lang="en-US"/>
          </a:p>
        </p:txBody>
      </p:sp>
      <p:sp>
        <p:nvSpPr>
          <p:cNvPr id="5" name="Footer Placeholder 4">
            <a:extLst>
              <a:ext uri="{FF2B5EF4-FFF2-40B4-BE49-F238E27FC236}">
                <a16:creationId xmlns:a16="http://schemas.microsoft.com/office/drawing/2014/main" id="{EDDB1C29-E291-424D-B6EA-DC91765A44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8BEC95-6181-4658-AD59-43A6FC552B54}"/>
              </a:ext>
            </a:extLst>
          </p:cNvPr>
          <p:cNvSpPr>
            <a:spLocks noGrp="1"/>
          </p:cNvSpPr>
          <p:nvPr>
            <p:ph type="sldNum" sz="quarter" idx="12"/>
          </p:nvPr>
        </p:nvSpPr>
        <p:spPr/>
        <p:txBody>
          <a:bodyPr/>
          <a:lstStyle/>
          <a:p>
            <a:fld id="{AF5B6666-4B28-4F6F-A46B-86C56AFE5C23}" type="slidenum">
              <a:rPr lang="en-US" smtClean="0"/>
              <a:t>‹#›</a:t>
            </a:fld>
            <a:endParaRPr lang="en-US"/>
          </a:p>
        </p:txBody>
      </p:sp>
    </p:spTree>
    <p:extLst>
      <p:ext uri="{BB962C8B-B14F-4D97-AF65-F5344CB8AC3E}">
        <p14:creationId xmlns:p14="http://schemas.microsoft.com/office/powerpoint/2010/main" val="3285038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F96665-6F9A-4635-A734-5865C5248B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FED9F1-BBBA-4D01-92C4-0A7DD42E6B3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9BB1D9-2422-4DDA-B05B-83446C8C6D6E}"/>
              </a:ext>
            </a:extLst>
          </p:cNvPr>
          <p:cNvSpPr>
            <a:spLocks noGrp="1"/>
          </p:cNvSpPr>
          <p:nvPr>
            <p:ph type="dt" sz="half" idx="10"/>
          </p:nvPr>
        </p:nvSpPr>
        <p:spPr/>
        <p:txBody>
          <a:bodyPr/>
          <a:lstStyle/>
          <a:p>
            <a:fld id="{9232C633-59FF-408F-9716-7109374EA4E1}" type="datetimeFigureOut">
              <a:rPr lang="en-US" smtClean="0"/>
              <a:t>3/24/2019</a:t>
            </a:fld>
            <a:endParaRPr lang="en-US"/>
          </a:p>
        </p:txBody>
      </p:sp>
      <p:sp>
        <p:nvSpPr>
          <p:cNvPr id="5" name="Footer Placeholder 4">
            <a:extLst>
              <a:ext uri="{FF2B5EF4-FFF2-40B4-BE49-F238E27FC236}">
                <a16:creationId xmlns:a16="http://schemas.microsoft.com/office/drawing/2014/main" id="{8FEE8E15-DA9C-4456-A058-28C8A41A2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E8BB9-5DD9-4ED1-9E7F-ACB3235D254C}"/>
              </a:ext>
            </a:extLst>
          </p:cNvPr>
          <p:cNvSpPr>
            <a:spLocks noGrp="1"/>
          </p:cNvSpPr>
          <p:nvPr>
            <p:ph type="sldNum" sz="quarter" idx="12"/>
          </p:nvPr>
        </p:nvSpPr>
        <p:spPr/>
        <p:txBody>
          <a:bodyPr/>
          <a:lstStyle/>
          <a:p>
            <a:fld id="{AF5B6666-4B28-4F6F-A46B-86C56AFE5C23}" type="slidenum">
              <a:rPr lang="en-US" smtClean="0"/>
              <a:t>‹#›</a:t>
            </a:fld>
            <a:endParaRPr lang="en-US"/>
          </a:p>
        </p:txBody>
      </p:sp>
    </p:spTree>
    <p:extLst>
      <p:ext uri="{BB962C8B-B14F-4D97-AF65-F5344CB8AC3E}">
        <p14:creationId xmlns:p14="http://schemas.microsoft.com/office/powerpoint/2010/main" val="1175138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48223-420E-4C06-B87D-4CF247C891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5466CE-7A83-4B89-A373-530FA96067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17C656-1DEC-474C-9E5B-A5707FA89B0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C288C0B-957C-4133-B86A-B91D1F14D37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6056540-ECA1-43CE-BECC-05AEB02DD824}"/>
              </a:ext>
            </a:extLst>
          </p:cNvPr>
          <p:cNvSpPr>
            <a:spLocks noGrp="1"/>
          </p:cNvSpPr>
          <p:nvPr>
            <p:ph type="sldNum" sz="quarter" idx="12"/>
          </p:nvPr>
        </p:nvSpPr>
        <p:spPr/>
        <p:txBody>
          <a:bodyPr/>
          <a:lstStyle>
            <a:lvl1pPr>
              <a:defRPr/>
            </a:lvl1pPr>
          </a:lstStyle>
          <a:p>
            <a:fld id="{5B092D34-4A84-46E6-AE4E-71E11CD0711C}" type="slidenum">
              <a:rPr lang="en-US" altLang="en-US"/>
              <a:pPr/>
              <a:t>‹#›</a:t>
            </a:fld>
            <a:endParaRPr lang="en-US" altLang="en-US"/>
          </a:p>
        </p:txBody>
      </p:sp>
    </p:spTree>
    <p:extLst>
      <p:ext uri="{BB962C8B-B14F-4D97-AF65-F5344CB8AC3E}">
        <p14:creationId xmlns:p14="http://schemas.microsoft.com/office/powerpoint/2010/main" val="739262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8A238-D382-4BF3-BC84-9151E470EA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BF43DA-7B5F-42E0-A20B-B808AAAE38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C5173-D0B3-4519-A427-097E3E7374C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5667EB6-3B42-42D1-A1A3-5ECB066FB3B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BC876B0-337D-409F-8A38-645AD55059A0}"/>
              </a:ext>
            </a:extLst>
          </p:cNvPr>
          <p:cNvSpPr>
            <a:spLocks noGrp="1"/>
          </p:cNvSpPr>
          <p:nvPr>
            <p:ph type="sldNum" sz="quarter" idx="12"/>
          </p:nvPr>
        </p:nvSpPr>
        <p:spPr/>
        <p:txBody>
          <a:bodyPr/>
          <a:lstStyle>
            <a:lvl1pPr>
              <a:defRPr/>
            </a:lvl1pPr>
          </a:lstStyle>
          <a:p>
            <a:fld id="{E4BEEB66-B8AD-47F9-93C5-148BFF4D31A8}" type="slidenum">
              <a:rPr lang="en-US" altLang="en-US"/>
              <a:pPr/>
              <a:t>‹#›</a:t>
            </a:fld>
            <a:endParaRPr lang="en-US" altLang="en-US"/>
          </a:p>
        </p:txBody>
      </p:sp>
    </p:spTree>
    <p:extLst>
      <p:ext uri="{BB962C8B-B14F-4D97-AF65-F5344CB8AC3E}">
        <p14:creationId xmlns:p14="http://schemas.microsoft.com/office/powerpoint/2010/main" val="4269319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BD3E7-6852-4985-BCAA-52ADF6EE0AAD}"/>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EF3BC0-1A00-4178-8653-97DAD5FC415B}"/>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65F0CA20-86E2-4FCE-9C4D-C8632CFE44F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D1D9023-7E88-4789-A2DB-C0991513C2A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60A5C33-50C9-4593-BB31-FCC329895D46}"/>
              </a:ext>
            </a:extLst>
          </p:cNvPr>
          <p:cNvSpPr>
            <a:spLocks noGrp="1"/>
          </p:cNvSpPr>
          <p:nvPr>
            <p:ph type="sldNum" sz="quarter" idx="12"/>
          </p:nvPr>
        </p:nvSpPr>
        <p:spPr/>
        <p:txBody>
          <a:bodyPr/>
          <a:lstStyle>
            <a:lvl1pPr>
              <a:defRPr/>
            </a:lvl1pPr>
          </a:lstStyle>
          <a:p>
            <a:fld id="{250ADEE2-83DD-49CF-B188-9FD5D606B5E5}" type="slidenum">
              <a:rPr lang="en-US" altLang="en-US"/>
              <a:pPr/>
              <a:t>‹#›</a:t>
            </a:fld>
            <a:endParaRPr lang="en-US" altLang="en-US"/>
          </a:p>
        </p:txBody>
      </p:sp>
    </p:spTree>
    <p:extLst>
      <p:ext uri="{BB962C8B-B14F-4D97-AF65-F5344CB8AC3E}">
        <p14:creationId xmlns:p14="http://schemas.microsoft.com/office/powerpoint/2010/main" val="2354466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EB05E-E618-4C57-911F-D8CF5F5A70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982E9A-697E-4072-8B6C-90830F8D2A80}"/>
              </a:ext>
            </a:extLst>
          </p:cNvPr>
          <p:cNvSpPr>
            <a:spLocks noGrp="1"/>
          </p:cNvSpPr>
          <p:nvPr>
            <p:ph sz="half" idx="1"/>
          </p:nvPr>
        </p:nvSpPr>
        <p:spPr>
          <a:xfrm>
            <a:off x="9144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296BBD-9D78-46AF-AFAB-33763D7725A8}"/>
              </a:ext>
            </a:extLst>
          </p:cNvPr>
          <p:cNvSpPr>
            <a:spLocks noGrp="1"/>
          </p:cNvSpPr>
          <p:nvPr>
            <p:ph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9BDD92-A56D-4C84-AC02-264E1D121F8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F4259C4-9EE4-4856-93FD-74E74C89344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484C682-92B4-4E99-83C9-F05BD1EDFB95}"/>
              </a:ext>
            </a:extLst>
          </p:cNvPr>
          <p:cNvSpPr>
            <a:spLocks noGrp="1"/>
          </p:cNvSpPr>
          <p:nvPr>
            <p:ph type="sldNum" sz="quarter" idx="12"/>
          </p:nvPr>
        </p:nvSpPr>
        <p:spPr/>
        <p:txBody>
          <a:bodyPr/>
          <a:lstStyle>
            <a:lvl1pPr>
              <a:defRPr/>
            </a:lvl1pPr>
          </a:lstStyle>
          <a:p>
            <a:fld id="{4482727A-1815-4FE5-87E6-53352F1FA89E}" type="slidenum">
              <a:rPr lang="en-US" altLang="en-US"/>
              <a:pPr/>
              <a:t>‹#›</a:t>
            </a:fld>
            <a:endParaRPr lang="en-US" altLang="en-US"/>
          </a:p>
        </p:txBody>
      </p:sp>
    </p:spTree>
    <p:extLst>
      <p:ext uri="{BB962C8B-B14F-4D97-AF65-F5344CB8AC3E}">
        <p14:creationId xmlns:p14="http://schemas.microsoft.com/office/powerpoint/2010/main" val="692390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CF88D-0235-4CBC-8BF7-CB094A21CED6}"/>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47FE16-EFC0-4526-AA51-6D961B5F1F71}"/>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D3CACA7-759B-4481-8B2C-BCBD315CE5D4}"/>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0840C5-6D9D-4BAD-B972-06F1E094A127}"/>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8D2A23A-5465-4BF0-9950-4D6A5C101780}"/>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5047D2-76C4-4207-8D01-FC9FF7818EF2}"/>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FD87FB3-CE14-40AA-A14E-FC62673A72CC}"/>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6354710-F1D9-41F8-A506-3C354FE65095}"/>
              </a:ext>
            </a:extLst>
          </p:cNvPr>
          <p:cNvSpPr>
            <a:spLocks noGrp="1"/>
          </p:cNvSpPr>
          <p:nvPr>
            <p:ph type="sldNum" sz="quarter" idx="12"/>
          </p:nvPr>
        </p:nvSpPr>
        <p:spPr/>
        <p:txBody>
          <a:bodyPr/>
          <a:lstStyle>
            <a:lvl1pPr>
              <a:defRPr/>
            </a:lvl1pPr>
          </a:lstStyle>
          <a:p>
            <a:fld id="{5A9089E3-28C4-4359-B994-10FF8E1E2A2B}" type="slidenum">
              <a:rPr lang="en-US" altLang="en-US"/>
              <a:pPr/>
              <a:t>‹#›</a:t>
            </a:fld>
            <a:endParaRPr lang="en-US" altLang="en-US"/>
          </a:p>
        </p:txBody>
      </p:sp>
    </p:spTree>
    <p:extLst>
      <p:ext uri="{BB962C8B-B14F-4D97-AF65-F5344CB8AC3E}">
        <p14:creationId xmlns:p14="http://schemas.microsoft.com/office/powerpoint/2010/main" val="4026013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311BE-59E4-4897-B7A6-FC48B59C42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F13BF2-A177-4FF5-82DC-8F296DD0CC7B}"/>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9A24FC6-2FAB-4329-900D-8458EB3066BF}"/>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53979ED-F88A-4BEA-B609-621F1CB90437}"/>
              </a:ext>
            </a:extLst>
          </p:cNvPr>
          <p:cNvSpPr>
            <a:spLocks noGrp="1"/>
          </p:cNvSpPr>
          <p:nvPr>
            <p:ph type="sldNum" sz="quarter" idx="12"/>
          </p:nvPr>
        </p:nvSpPr>
        <p:spPr/>
        <p:txBody>
          <a:bodyPr/>
          <a:lstStyle>
            <a:lvl1pPr>
              <a:defRPr/>
            </a:lvl1pPr>
          </a:lstStyle>
          <a:p>
            <a:fld id="{38666F56-91D4-4AD4-BA13-EB30DE3AACB3}" type="slidenum">
              <a:rPr lang="en-US" altLang="en-US"/>
              <a:pPr/>
              <a:t>‹#›</a:t>
            </a:fld>
            <a:endParaRPr lang="en-US" altLang="en-US"/>
          </a:p>
        </p:txBody>
      </p:sp>
    </p:spTree>
    <p:extLst>
      <p:ext uri="{BB962C8B-B14F-4D97-AF65-F5344CB8AC3E}">
        <p14:creationId xmlns:p14="http://schemas.microsoft.com/office/powerpoint/2010/main" val="4246573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A31053-A21F-4B7A-A1FA-22BFD383867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8DD3139-6038-40D9-9311-9D2A2BB1CB01}"/>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F71DFB07-A5A5-4BCB-A9CE-5BC7B9EE53A3}"/>
              </a:ext>
            </a:extLst>
          </p:cNvPr>
          <p:cNvSpPr>
            <a:spLocks noGrp="1"/>
          </p:cNvSpPr>
          <p:nvPr>
            <p:ph type="sldNum" sz="quarter" idx="12"/>
          </p:nvPr>
        </p:nvSpPr>
        <p:spPr/>
        <p:txBody>
          <a:bodyPr/>
          <a:lstStyle>
            <a:lvl1pPr>
              <a:defRPr/>
            </a:lvl1pPr>
          </a:lstStyle>
          <a:p>
            <a:fld id="{0C50BAFC-9FC7-4A43-90A2-B6FA6F699F47}" type="slidenum">
              <a:rPr lang="en-US" altLang="en-US"/>
              <a:pPr/>
              <a:t>‹#›</a:t>
            </a:fld>
            <a:endParaRPr lang="en-US" altLang="en-US"/>
          </a:p>
        </p:txBody>
      </p:sp>
    </p:spTree>
    <p:extLst>
      <p:ext uri="{BB962C8B-B14F-4D97-AF65-F5344CB8AC3E}">
        <p14:creationId xmlns:p14="http://schemas.microsoft.com/office/powerpoint/2010/main" val="3936348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3DF1F-DB0C-410E-99B0-B690CD107525}"/>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0C36F5-D5CB-429A-89BB-A4F6791705AB}"/>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C7113-7C07-4202-BA40-E84044D7DCF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BF5C5C0-DD56-4109-BB1C-CBCC5C4C051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7FEC7C8-6A2F-424E-8898-87CFC4556F2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F0913B8-6175-4961-9DE0-1D0E1CC6A9C2}"/>
              </a:ext>
            </a:extLst>
          </p:cNvPr>
          <p:cNvSpPr>
            <a:spLocks noGrp="1"/>
          </p:cNvSpPr>
          <p:nvPr>
            <p:ph type="sldNum" sz="quarter" idx="12"/>
          </p:nvPr>
        </p:nvSpPr>
        <p:spPr/>
        <p:txBody>
          <a:bodyPr/>
          <a:lstStyle>
            <a:lvl1pPr>
              <a:defRPr/>
            </a:lvl1pPr>
          </a:lstStyle>
          <a:p>
            <a:fld id="{50A87EC3-6BD8-4D79-8693-DFB0991501D3}" type="slidenum">
              <a:rPr lang="en-US" altLang="en-US"/>
              <a:pPr/>
              <a:t>‹#›</a:t>
            </a:fld>
            <a:endParaRPr lang="en-US" altLang="en-US"/>
          </a:p>
        </p:txBody>
      </p:sp>
    </p:spTree>
    <p:extLst>
      <p:ext uri="{BB962C8B-B14F-4D97-AF65-F5344CB8AC3E}">
        <p14:creationId xmlns:p14="http://schemas.microsoft.com/office/powerpoint/2010/main" val="2985283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71DD4-146F-473B-8A74-104C43BF42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8BD64-AE01-45B7-B0A7-7FDDDC3AF67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0CDDB7-0A62-4357-B40F-94128D2DD28B}"/>
              </a:ext>
            </a:extLst>
          </p:cNvPr>
          <p:cNvSpPr>
            <a:spLocks noGrp="1"/>
          </p:cNvSpPr>
          <p:nvPr>
            <p:ph type="dt" sz="half" idx="10"/>
          </p:nvPr>
        </p:nvSpPr>
        <p:spPr/>
        <p:txBody>
          <a:bodyPr/>
          <a:lstStyle/>
          <a:p>
            <a:fld id="{9232C633-59FF-408F-9716-7109374EA4E1}" type="datetimeFigureOut">
              <a:rPr lang="en-US" smtClean="0"/>
              <a:t>3/24/2019</a:t>
            </a:fld>
            <a:endParaRPr lang="en-US"/>
          </a:p>
        </p:txBody>
      </p:sp>
      <p:sp>
        <p:nvSpPr>
          <p:cNvPr id="5" name="Footer Placeholder 4">
            <a:extLst>
              <a:ext uri="{FF2B5EF4-FFF2-40B4-BE49-F238E27FC236}">
                <a16:creationId xmlns:a16="http://schemas.microsoft.com/office/drawing/2014/main" id="{187EACDE-9541-40C1-8B5E-F78EF6163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AE691-67C5-4ECB-8BD8-A91D33EAA07C}"/>
              </a:ext>
            </a:extLst>
          </p:cNvPr>
          <p:cNvSpPr>
            <a:spLocks noGrp="1"/>
          </p:cNvSpPr>
          <p:nvPr>
            <p:ph type="sldNum" sz="quarter" idx="12"/>
          </p:nvPr>
        </p:nvSpPr>
        <p:spPr/>
        <p:txBody>
          <a:bodyPr/>
          <a:lstStyle/>
          <a:p>
            <a:fld id="{AF5B6666-4B28-4F6F-A46B-86C56AFE5C23}" type="slidenum">
              <a:rPr lang="en-US" smtClean="0"/>
              <a:t>‹#›</a:t>
            </a:fld>
            <a:endParaRPr lang="en-US"/>
          </a:p>
        </p:txBody>
      </p:sp>
    </p:spTree>
    <p:extLst>
      <p:ext uri="{BB962C8B-B14F-4D97-AF65-F5344CB8AC3E}">
        <p14:creationId xmlns:p14="http://schemas.microsoft.com/office/powerpoint/2010/main" val="909599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88153-7DBD-4C18-8DC0-0DE67AAFABF6}"/>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4BF639-B02D-4CAB-991D-6AB025A55890}"/>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E363D7-504B-4C5C-A343-283D57762D3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067367D-7858-4FC1-A6CE-8E309C3FB36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2733DA2-6321-4EBA-9F1C-4989810F257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0B76310-6269-4FF6-8E3B-E555D04BDBF0}"/>
              </a:ext>
            </a:extLst>
          </p:cNvPr>
          <p:cNvSpPr>
            <a:spLocks noGrp="1"/>
          </p:cNvSpPr>
          <p:nvPr>
            <p:ph type="sldNum" sz="quarter" idx="12"/>
          </p:nvPr>
        </p:nvSpPr>
        <p:spPr/>
        <p:txBody>
          <a:bodyPr/>
          <a:lstStyle>
            <a:lvl1pPr>
              <a:defRPr/>
            </a:lvl1pPr>
          </a:lstStyle>
          <a:p>
            <a:fld id="{4A3931E0-59DF-4EC3-AE5A-F58B4C70ADE9}" type="slidenum">
              <a:rPr lang="en-US" altLang="en-US"/>
              <a:pPr/>
              <a:t>‹#›</a:t>
            </a:fld>
            <a:endParaRPr lang="en-US" altLang="en-US"/>
          </a:p>
        </p:txBody>
      </p:sp>
    </p:spTree>
    <p:extLst>
      <p:ext uri="{BB962C8B-B14F-4D97-AF65-F5344CB8AC3E}">
        <p14:creationId xmlns:p14="http://schemas.microsoft.com/office/powerpoint/2010/main" val="13992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14824-6F4D-4F39-9A5B-BF8430CCEB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F0C9C2-6FBD-408D-9639-895C50BBE5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5230F-14AD-4229-B513-855B2BBFD3B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FE4C6E7-5C9C-41ED-B52B-AF078F1ECC5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424C72A-8AC4-4E69-AA27-E60D27C75B63}"/>
              </a:ext>
            </a:extLst>
          </p:cNvPr>
          <p:cNvSpPr>
            <a:spLocks noGrp="1"/>
          </p:cNvSpPr>
          <p:nvPr>
            <p:ph type="sldNum" sz="quarter" idx="12"/>
          </p:nvPr>
        </p:nvSpPr>
        <p:spPr/>
        <p:txBody>
          <a:bodyPr/>
          <a:lstStyle>
            <a:lvl1pPr>
              <a:defRPr/>
            </a:lvl1pPr>
          </a:lstStyle>
          <a:p>
            <a:fld id="{BD2CBD12-3FD1-44B7-BD00-4C83666B6BF0}" type="slidenum">
              <a:rPr lang="en-US" altLang="en-US"/>
              <a:pPr/>
              <a:t>‹#›</a:t>
            </a:fld>
            <a:endParaRPr lang="en-US" altLang="en-US"/>
          </a:p>
        </p:txBody>
      </p:sp>
    </p:spTree>
    <p:extLst>
      <p:ext uri="{BB962C8B-B14F-4D97-AF65-F5344CB8AC3E}">
        <p14:creationId xmlns:p14="http://schemas.microsoft.com/office/powerpoint/2010/main" val="2411699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21DED-EF42-479D-A7F8-746F52482BE0}"/>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FEFABE-F93C-48BA-AF4C-D015AFCCC394}"/>
              </a:ext>
            </a:extLst>
          </p:cNvPr>
          <p:cNvSpPr>
            <a:spLocks noGrp="1"/>
          </p:cNvSpPr>
          <p:nvPr>
            <p:ph type="body" orient="vert" idx="1"/>
          </p:nvPr>
        </p:nvSpPr>
        <p:spPr>
          <a:xfrm>
            <a:off x="914400" y="609600"/>
            <a:ext cx="75692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3AEC3A-FD14-49F1-8BF8-514AF3BA9D7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A298B3C-8818-4989-B5EB-F577AB01506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769D329-A0F4-415F-9FF0-CED67004DFD6}"/>
              </a:ext>
            </a:extLst>
          </p:cNvPr>
          <p:cNvSpPr>
            <a:spLocks noGrp="1"/>
          </p:cNvSpPr>
          <p:nvPr>
            <p:ph type="sldNum" sz="quarter" idx="12"/>
          </p:nvPr>
        </p:nvSpPr>
        <p:spPr/>
        <p:txBody>
          <a:bodyPr/>
          <a:lstStyle>
            <a:lvl1pPr>
              <a:defRPr/>
            </a:lvl1pPr>
          </a:lstStyle>
          <a:p>
            <a:fld id="{03C1862D-AAA0-42FC-8AB2-D78499B70128}" type="slidenum">
              <a:rPr lang="en-US" altLang="en-US"/>
              <a:pPr/>
              <a:t>‹#›</a:t>
            </a:fld>
            <a:endParaRPr lang="en-US" altLang="en-US"/>
          </a:p>
        </p:txBody>
      </p:sp>
    </p:spTree>
    <p:extLst>
      <p:ext uri="{BB962C8B-B14F-4D97-AF65-F5344CB8AC3E}">
        <p14:creationId xmlns:p14="http://schemas.microsoft.com/office/powerpoint/2010/main" val="4287448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A137E-33E1-40FB-ACEC-7DA4C0B98C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A5897B-B326-4AA3-96CA-BA4E20CA43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B6E03E-4ABB-4113-9E07-2A65CFA3F7E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3C5DCD1-9B79-45C6-94FB-E23D2280823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DB755F0-D1E8-42DB-9D75-0F8E05014B5D}"/>
              </a:ext>
            </a:extLst>
          </p:cNvPr>
          <p:cNvSpPr>
            <a:spLocks noGrp="1"/>
          </p:cNvSpPr>
          <p:nvPr>
            <p:ph type="sldNum" sz="quarter" idx="12"/>
          </p:nvPr>
        </p:nvSpPr>
        <p:spPr/>
        <p:txBody>
          <a:bodyPr/>
          <a:lstStyle>
            <a:lvl1pPr>
              <a:defRPr/>
            </a:lvl1pPr>
          </a:lstStyle>
          <a:p>
            <a:fld id="{A1E514E6-BA7B-457D-82AC-6CEE17DE9D34}" type="slidenum">
              <a:rPr lang="en-US" altLang="en-US"/>
              <a:pPr/>
              <a:t>‹#›</a:t>
            </a:fld>
            <a:endParaRPr lang="en-US" altLang="en-US"/>
          </a:p>
        </p:txBody>
      </p:sp>
    </p:spTree>
    <p:extLst>
      <p:ext uri="{BB962C8B-B14F-4D97-AF65-F5344CB8AC3E}">
        <p14:creationId xmlns:p14="http://schemas.microsoft.com/office/powerpoint/2010/main" val="3586019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52434-68A9-4BD0-A844-84032AC163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A64C8E-8F29-4ABB-98AA-201287E3B0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FD6C7C-8498-4AB7-BF09-4FF0F9DCBE8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0D8A143-4D73-48BE-87C7-081ABD136CA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0766B7D-444F-487A-A88E-E518D4A1444E}"/>
              </a:ext>
            </a:extLst>
          </p:cNvPr>
          <p:cNvSpPr>
            <a:spLocks noGrp="1"/>
          </p:cNvSpPr>
          <p:nvPr>
            <p:ph type="sldNum" sz="quarter" idx="12"/>
          </p:nvPr>
        </p:nvSpPr>
        <p:spPr/>
        <p:txBody>
          <a:bodyPr/>
          <a:lstStyle>
            <a:lvl1pPr>
              <a:defRPr/>
            </a:lvl1pPr>
          </a:lstStyle>
          <a:p>
            <a:fld id="{F43EDAF3-4413-4530-98E5-453393F66D49}" type="slidenum">
              <a:rPr lang="en-US" altLang="en-US"/>
              <a:pPr/>
              <a:t>‹#›</a:t>
            </a:fld>
            <a:endParaRPr lang="en-US" altLang="en-US"/>
          </a:p>
        </p:txBody>
      </p:sp>
    </p:spTree>
    <p:extLst>
      <p:ext uri="{BB962C8B-B14F-4D97-AF65-F5344CB8AC3E}">
        <p14:creationId xmlns:p14="http://schemas.microsoft.com/office/powerpoint/2010/main" val="3318829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F9355-8AA6-4B23-8238-931238116BD0}"/>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019FCC-BA61-4C5F-977D-4FFB85953A07}"/>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3EF51702-94D3-4F02-89F9-03131F04071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CF87DA-C8E7-4C35-B2DE-3EE21D4354C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8034807-E6F6-4FE3-B7D3-A2190ABD852C}"/>
              </a:ext>
            </a:extLst>
          </p:cNvPr>
          <p:cNvSpPr>
            <a:spLocks noGrp="1"/>
          </p:cNvSpPr>
          <p:nvPr>
            <p:ph type="sldNum" sz="quarter" idx="12"/>
          </p:nvPr>
        </p:nvSpPr>
        <p:spPr/>
        <p:txBody>
          <a:bodyPr/>
          <a:lstStyle>
            <a:lvl1pPr>
              <a:defRPr/>
            </a:lvl1pPr>
          </a:lstStyle>
          <a:p>
            <a:fld id="{4860FCF5-B721-4A24-AC87-530C9A8A441F}" type="slidenum">
              <a:rPr lang="en-US" altLang="en-US"/>
              <a:pPr/>
              <a:t>‹#›</a:t>
            </a:fld>
            <a:endParaRPr lang="en-US" altLang="en-US"/>
          </a:p>
        </p:txBody>
      </p:sp>
    </p:spTree>
    <p:extLst>
      <p:ext uri="{BB962C8B-B14F-4D97-AF65-F5344CB8AC3E}">
        <p14:creationId xmlns:p14="http://schemas.microsoft.com/office/powerpoint/2010/main" val="23506274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DFD68-6B4C-429D-8F26-1161465314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0B583D-2EB8-49F0-8B7B-2DC411636177}"/>
              </a:ext>
            </a:extLst>
          </p:cNvPr>
          <p:cNvSpPr>
            <a:spLocks noGrp="1"/>
          </p:cNvSpPr>
          <p:nvPr>
            <p:ph sz="half" idx="1"/>
          </p:nvPr>
        </p:nvSpPr>
        <p:spPr>
          <a:xfrm>
            <a:off x="9144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C52311-BEFA-4B74-B205-B3AA6CB1F34D}"/>
              </a:ext>
            </a:extLst>
          </p:cNvPr>
          <p:cNvSpPr>
            <a:spLocks noGrp="1"/>
          </p:cNvSpPr>
          <p:nvPr>
            <p:ph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24DD56-FF3B-4F60-9E8D-713EF4E746B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39A8910-8DBC-4E68-9A7C-C52D61DB3F8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BE9D0FC-3A29-47CD-9EC0-DF21F75BD8DD}"/>
              </a:ext>
            </a:extLst>
          </p:cNvPr>
          <p:cNvSpPr>
            <a:spLocks noGrp="1"/>
          </p:cNvSpPr>
          <p:nvPr>
            <p:ph type="sldNum" sz="quarter" idx="12"/>
          </p:nvPr>
        </p:nvSpPr>
        <p:spPr/>
        <p:txBody>
          <a:bodyPr/>
          <a:lstStyle>
            <a:lvl1pPr>
              <a:defRPr/>
            </a:lvl1pPr>
          </a:lstStyle>
          <a:p>
            <a:fld id="{BD0E2855-9E63-4BEC-BEDF-CEF66EF56166}" type="slidenum">
              <a:rPr lang="en-US" altLang="en-US"/>
              <a:pPr/>
              <a:t>‹#›</a:t>
            </a:fld>
            <a:endParaRPr lang="en-US" altLang="en-US"/>
          </a:p>
        </p:txBody>
      </p:sp>
    </p:spTree>
    <p:extLst>
      <p:ext uri="{BB962C8B-B14F-4D97-AF65-F5344CB8AC3E}">
        <p14:creationId xmlns:p14="http://schemas.microsoft.com/office/powerpoint/2010/main" val="1465573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7FB3A-40AF-4908-8000-2FF95AAFB40A}"/>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A5470-5EAC-4C71-A749-8FA622DC80FD}"/>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1264229-F58C-438A-8134-3546A6A4AB49}"/>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0802F9-4F8D-4F23-915E-B71E5D80F9CE}"/>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89B0695-111F-46EA-BA81-2399F2AA10C5}"/>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167758-6B16-4072-9183-482026FD890B}"/>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C1761EFB-8D8E-4D6D-B641-A7504D9C983D}"/>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C097235-64D8-4EAF-9D36-029BD9765565}"/>
              </a:ext>
            </a:extLst>
          </p:cNvPr>
          <p:cNvSpPr>
            <a:spLocks noGrp="1"/>
          </p:cNvSpPr>
          <p:nvPr>
            <p:ph type="sldNum" sz="quarter" idx="12"/>
          </p:nvPr>
        </p:nvSpPr>
        <p:spPr/>
        <p:txBody>
          <a:bodyPr/>
          <a:lstStyle>
            <a:lvl1pPr>
              <a:defRPr/>
            </a:lvl1pPr>
          </a:lstStyle>
          <a:p>
            <a:fld id="{C8BE9379-1033-4DF1-B1D6-C5CE42A24344}" type="slidenum">
              <a:rPr lang="en-US" altLang="en-US"/>
              <a:pPr/>
              <a:t>‹#›</a:t>
            </a:fld>
            <a:endParaRPr lang="en-US" altLang="en-US"/>
          </a:p>
        </p:txBody>
      </p:sp>
    </p:spTree>
    <p:extLst>
      <p:ext uri="{BB962C8B-B14F-4D97-AF65-F5344CB8AC3E}">
        <p14:creationId xmlns:p14="http://schemas.microsoft.com/office/powerpoint/2010/main" val="2236661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7536-23A9-47AD-B095-7EBD81B196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ED4EED-8146-4D41-9627-D4E7DC11BC0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E55885C-DCAA-4272-9D22-39EFB743E53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AAFA690-DBD9-4DA1-8089-F54E2628BF09}"/>
              </a:ext>
            </a:extLst>
          </p:cNvPr>
          <p:cNvSpPr>
            <a:spLocks noGrp="1"/>
          </p:cNvSpPr>
          <p:nvPr>
            <p:ph type="sldNum" sz="quarter" idx="12"/>
          </p:nvPr>
        </p:nvSpPr>
        <p:spPr/>
        <p:txBody>
          <a:bodyPr/>
          <a:lstStyle>
            <a:lvl1pPr>
              <a:defRPr/>
            </a:lvl1pPr>
          </a:lstStyle>
          <a:p>
            <a:fld id="{201B9ACC-6B0E-492E-BE32-1E84B30640B1}" type="slidenum">
              <a:rPr lang="en-US" altLang="en-US"/>
              <a:pPr/>
              <a:t>‹#›</a:t>
            </a:fld>
            <a:endParaRPr lang="en-US" altLang="en-US"/>
          </a:p>
        </p:txBody>
      </p:sp>
    </p:spTree>
    <p:extLst>
      <p:ext uri="{BB962C8B-B14F-4D97-AF65-F5344CB8AC3E}">
        <p14:creationId xmlns:p14="http://schemas.microsoft.com/office/powerpoint/2010/main" val="23302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F5BFE7-442A-4A2A-8A5B-BC655F1F2825}"/>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0E3AE17-5DC4-4E9B-8492-44AC60756F3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6F075D7-26F5-48AD-8FF8-B5E55549A04A}"/>
              </a:ext>
            </a:extLst>
          </p:cNvPr>
          <p:cNvSpPr>
            <a:spLocks noGrp="1"/>
          </p:cNvSpPr>
          <p:nvPr>
            <p:ph type="sldNum" sz="quarter" idx="12"/>
          </p:nvPr>
        </p:nvSpPr>
        <p:spPr/>
        <p:txBody>
          <a:bodyPr/>
          <a:lstStyle>
            <a:lvl1pPr>
              <a:defRPr/>
            </a:lvl1pPr>
          </a:lstStyle>
          <a:p>
            <a:fld id="{E882CC4C-11DC-4B19-8404-A2CBD3ACB672}" type="slidenum">
              <a:rPr lang="en-US" altLang="en-US"/>
              <a:pPr/>
              <a:t>‹#›</a:t>
            </a:fld>
            <a:endParaRPr lang="en-US" altLang="en-US"/>
          </a:p>
        </p:txBody>
      </p:sp>
    </p:spTree>
    <p:extLst>
      <p:ext uri="{BB962C8B-B14F-4D97-AF65-F5344CB8AC3E}">
        <p14:creationId xmlns:p14="http://schemas.microsoft.com/office/powerpoint/2010/main" val="1127789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7666E-2A54-4356-9D1D-7EDFDBE527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25C4DE-BF29-422F-8BB0-E2CE229F70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B0AEAEB-D5A3-4E70-9CD8-22BCE94F6C2B}"/>
              </a:ext>
            </a:extLst>
          </p:cNvPr>
          <p:cNvSpPr>
            <a:spLocks noGrp="1"/>
          </p:cNvSpPr>
          <p:nvPr>
            <p:ph type="dt" sz="half" idx="10"/>
          </p:nvPr>
        </p:nvSpPr>
        <p:spPr/>
        <p:txBody>
          <a:bodyPr/>
          <a:lstStyle/>
          <a:p>
            <a:fld id="{9232C633-59FF-408F-9716-7109374EA4E1}" type="datetimeFigureOut">
              <a:rPr lang="en-US" smtClean="0"/>
              <a:t>3/24/2019</a:t>
            </a:fld>
            <a:endParaRPr lang="en-US"/>
          </a:p>
        </p:txBody>
      </p:sp>
      <p:sp>
        <p:nvSpPr>
          <p:cNvPr id="5" name="Footer Placeholder 4">
            <a:extLst>
              <a:ext uri="{FF2B5EF4-FFF2-40B4-BE49-F238E27FC236}">
                <a16:creationId xmlns:a16="http://schemas.microsoft.com/office/drawing/2014/main" id="{684DDB02-3528-40D3-A05E-8627132B2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D1E703-B166-4CAF-B346-F819A3BA2691}"/>
              </a:ext>
            </a:extLst>
          </p:cNvPr>
          <p:cNvSpPr>
            <a:spLocks noGrp="1"/>
          </p:cNvSpPr>
          <p:nvPr>
            <p:ph type="sldNum" sz="quarter" idx="12"/>
          </p:nvPr>
        </p:nvSpPr>
        <p:spPr/>
        <p:txBody>
          <a:bodyPr/>
          <a:lstStyle/>
          <a:p>
            <a:fld id="{AF5B6666-4B28-4F6F-A46B-86C56AFE5C23}" type="slidenum">
              <a:rPr lang="en-US" smtClean="0"/>
              <a:t>‹#›</a:t>
            </a:fld>
            <a:endParaRPr lang="en-US"/>
          </a:p>
        </p:txBody>
      </p:sp>
    </p:spTree>
    <p:extLst>
      <p:ext uri="{BB962C8B-B14F-4D97-AF65-F5344CB8AC3E}">
        <p14:creationId xmlns:p14="http://schemas.microsoft.com/office/powerpoint/2010/main" val="6809195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BAB35-86F4-4860-9224-B881AE514C5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C5FDF4-6388-4963-9A53-37AA03A59367}"/>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A3F026-3EF8-4C67-AF03-BE4CD5E3E85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C01F59-D523-410B-8C65-0CC18801509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567EC12-1FAD-41F2-807B-F21F51F8A4F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5B60451-3BCB-41FA-98E7-E2E572029D1F}"/>
              </a:ext>
            </a:extLst>
          </p:cNvPr>
          <p:cNvSpPr>
            <a:spLocks noGrp="1"/>
          </p:cNvSpPr>
          <p:nvPr>
            <p:ph type="sldNum" sz="quarter" idx="12"/>
          </p:nvPr>
        </p:nvSpPr>
        <p:spPr/>
        <p:txBody>
          <a:bodyPr/>
          <a:lstStyle>
            <a:lvl1pPr>
              <a:defRPr/>
            </a:lvl1pPr>
          </a:lstStyle>
          <a:p>
            <a:fld id="{9D3D7DA8-1FF8-44F3-921C-AABF0C32565F}" type="slidenum">
              <a:rPr lang="en-US" altLang="en-US"/>
              <a:pPr/>
              <a:t>‹#›</a:t>
            </a:fld>
            <a:endParaRPr lang="en-US" altLang="en-US"/>
          </a:p>
        </p:txBody>
      </p:sp>
    </p:spTree>
    <p:extLst>
      <p:ext uri="{BB962C8B-B14F-4D97-AF65-F5344CB8AC3E}">
        <p14:creationId xmlns:p14="http://schemas.microsoft.com/office/powerpoint/2010/main" val="36616434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298E8-59A0-4884-B023-05C39993714D}"/>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A5A103-92CB-4C53-866E-7733F24AEC60}"/>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139CE1-A496-4D75-81D9-92EA5179F14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7F4E6AF-47F5-406B-A3AB-A075BF76E39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D764D19-75D5-4D69-B52B-1C58D75C068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2A99EBA-151D-4EC1-AAC4-2BC1943628DD}"/>
              </a:ext>
            </a:extLst>
          </p:cNvPr>
          <p:cNvSpPr>
            <a:spLocks noGrp="1"/>
          </p:cNvSpPr>
          <p:nvPr>
            <p:ph type="sldNum" sz="quarter" idx="12"/>
          </p:nvPr>
        </p:nvSpPr>
        <p:spPr/>
        <p:txBody>
          <a:bodyPr/>
          <a:lstStyle>
            <a:lvl1pPr>
              <a:defRPr/>
            </a:lvl1pPr>
          </a:lstStyle>
          <a:p>
            <a:fld id="{358E03F6-7CB5-4064-A5CE-7A50A21C67CA}" type="slidenum">
              <a:rPr lang="en-US" altLang="en-US"/>
              <a:pPr/>
              <a:t>‹#›</a:t>
            </a:fld>
            <a:endParaRPr lang="en-US" altLang="en-US"/>
          </a:p>
        </p:txBody>
      </p:sp>
    </p:spTree>
    <p:extLst>
      <p:ext uri="{BB962C8B-B14F-4D97-AF65-F5344CB8AC3E}">
        <p14:creationId xmlns:p14="http://schemas.microsoft.com/office/powerpoint/2010/main" val="32974394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68993-E41B-4A82-AE17-905C63792D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03FE65-A55B-4578-A4A9-4779931843C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87F55-2F96-4B3F-BD01-351718210E4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5FE84B7-BA70-46C6-8B06-B6D3AB87F16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D4F3FDB-3D51-4542-93F1-49DB5D50D1BC}"/>
              </a:ext>
            </a:extLst>
          </p:cNvPr>
          <p:cNvSpPr>
            <a:spLocks noGrp="1"/>
          </p:cNvSpPr>
          <p:nvPr>
            <p:ph type="sldNum" sz="quarter" idx="12"/>
          </p:nvPr>
        </p:nvSpPr>
        <p:spPr/>
        <p:txBody>
          <a:bodyPr/>
          <a:lstStyle>
            <a:lvl1pPr>
              <a:defRPr/>
            </a:lvl1pPr>
          </a:lstStyle>
          <a:p>
            <a:fld id="{A357F46A-0765-4C60-875B-FF07615D8CB2}" type="slidenum">
              <a:rPr lang="en-US" altLang="en-US"/>
              <a:pPr/>
              <a:t>‹#›</a:t>
            </a:fld>
            <a:endParaRPr lang="en-US" altLang="en-US"/>
          </a:p>
        </p:txBody>
      </p:sp>
    </p:spTree>
    <p:extLst>
      <p:ext uri="{BB962C8B-B14F-4D97-AF65-F5344CB8AC3E}">
        <p14:creationId xmlns:p14="http://schemas.microsoft.com/office/powerpoint/2010/main" val="3106039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86F98D-F971-482B-AC8F-750B641DEEC4}"/>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B2740D-15B2-43A3-B400-87BE76909C7D}"/>
              </a:ext>
            </a:extLst>
          </p:cNvPr>
          <p:cNvSpPr>
            <a:spLocks noGrp="1"/>
          </p:cNvSpPr>
          <p:nvPr>
            <p:ph type="body" orient="vert" idx="1"/>
          </p:nvPr>
        </p:nvSpPr>
        <p:spPr>
          <a:xfrm>
            <a:off x="914400" y="609600"/>
            <a:ext cx="75692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CE9EB-9555-401E-9F24-42AF459915D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9160026-CB8F-49E9-8CB0-83C61BB7125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4A6152F-63D7-435F-BA6A-A05394E589F5}"/>
              </a:ext>
            </a:extLst>
          </p:cNvPr>
          <p:cNvSpPr>
            <a:spLocks noGrp="1"/>
          </p:cNvSpPr>
          <p:nvPr>
            <p:ph type="sldNum" sz="quarter" idx="12"/>
          </p:nvPr>
        </p:nvSpPr>
        <p:spPr/>
        <p:txBody>
          <a:bodyPr/>
          <a:lstStyle>
            <a:lvl1pPr>
              <a:defRPr/>
            </a:lvl1pPr>
          </a:lstStyle>
          <a:p>
            <a:fld id="{65316BAA-8FC9-4046-9E40-BCD47309BFA3}" type="slidenum">
              <a:rPr lang="en-US" altLang="en-US"/>
              <a:pPr/>
              <a:t>‹#›</a:t>
            </a:fld>
            <a:endParaRPr lang="en-US" altLang="en-US"/>
          </a:p>
        </p:txBody>
      </p:sp>
    </p:spTree>
    <p:extLst>
      <p:ext uri="{BB962C8B-B14F-4D97-AF65-F5344CB8AC3E}">
        <p14:creationId xmlns:p14="http://schemas.microsoft.com/office/powerpoint/2010/main" val="1649646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B05C3-8BFD-420C-966C-7506986D0E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27D8D9-37F5-44FD-BC82-A5493BDEB1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13A338-66CE-4DC3-BFD1-FF83E53BFCF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883C50-193B-4158-801E-9A805FCC38ED}"/>
              </a:ext>
            </a:extLst>
          </p:cNvPr>
          <p:cNvSpPr>
            <a:spLocks noGrp="1"/>
          </p:cNvSpPr>
          <p:nvPr>
            <p:ph type="dt" sz="half" idx="10"/>
          </p:nvPr>
        </p:nvSpPr>
        <p:spPr/>
        <p:txBody>
          <a:bodyPr/>
          <a:lstStyle/>
          <a:p>
            <a:fld id="{9232C633-59FF-408F-9716-7109374EA4E1}" type="datetimeFigureOut">
              <a:rPr lang="en-US" smtClean="0"/>
              <a:t>3/24/2019</a:t>
            </a:fld>
            <a:endParaRPr lang="en-US"/>
          </a:p>
        </p:txBody>
      </p:sp>
      <p:sp>
        <p:nvSpPr>
          <p:cNvPr id="6" name="Footer Placeholder 5">
            <a:extLst>
              <a:ext uri="{FF2B5EF4-FFF2-40B4-BE49-F238E27FC236}">
                <a16:creationId xmlns:a16="http://schemas.microsoft.com/office/drawing/2014/main" id="{BDDC9351-3157-4E5F-BD0A-5936E6360A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4633F4-A931-425B-965E-97DC1EA9E8EE}"/>
              </a:ext>
            </a:extLst>
          </p:cNvPr>
          <p:cNvSpPr>
            <a:spLocks noGrp="1"/>
          </p:cNvSpPr>
          <p:nvPr>
            <p:ph type="sldNum" sz="quarter" idx="12"/>
          </p:nvPr>
        </p:nvSpPr>
        <p:spPr/>
        <p:txBody>
          <a:bodyPr/>
          <a:lstStyle/>
          <a:p>
            <a:fld id="{AF5B6666-4B28-4F6F-A46B-86C56AFE5C23}" type="slidenum">
              <a:rPr lang="en-US" smtClean="0"/>
              <a:t>‹#›</a:t>
            </a:fld>
            <a:endParaRPr lang="en-US"/>
          </a:p>
        </p:txBody>
      </p:sp>
    </p:spTree>
    <p:extLst>
      <p:ext uri="{BB962C8B-B14F-4D97-AF65-F5344CB8AC3E}">
        <p14:creationId xmlns:p14="http://schemas.microsoft.com/office/powerpoint/2010/main" val="2909758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B7CED-0B63-40D3-8C2C-5799685EA2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1A5D84-6E8F-496B-8E01-714F93A168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2B5CC5F-D1D9-4759-AB78-46335ECDC3D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13F69-BBA2-45BC-A36C-658A07ECDB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B77E8F5-EAA0-4F19-A4F1-A52851A8A99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D10E4D-F9FC-48E5-A5B7-AFC0FB3CA9D6}"/>
              </a:ext>
            </a:extLst>
          </p:cNvPr>
          <p:cNvSpPr>
            <a:spLocks noGrp="1"/>
          </p:cNvSpPr>
          <p:nvPr>
            <p:ph type="dt" sz="half" idx="10"/>
          </p:nvPr>
        </p:nvSpPr>
        <p:spPr/>
        <p:txBody>
          <a:bodyPr/>
          <a:lstStyle/>
          <a:p>
            <a:fld id="{9232C633-59FF-408F-9716-7109374EA4E1}" type="datetimeFigureOut">
              <a:rPr lang="en-US" smtClean="0"/>
              <a:t>3/24/2019</a:t>
            </a:fld>
            <a:endParaRPr lang="en-US"/>
          </a:p>
        </p:txBody>
      </p:sp>
      <p:sp>
        <p:nvSpPr>
          <p:cNvPr id="8" name="Footer Placeholder 7">
            <a:extLst>
              <a:ext uri="{FF2B5EF4-FFF2-40B4-BE49-F238E27FC236}">
                <a16:creationId xmlns:a16="http://schemas.microsoft.com/office/drawing/2014/main" id="{BE3B2A8C-BD37-49E4-93BF-10269A56E8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C22C02-9E18-4A01-92B3-73C27A2197FD}"/>
              </a:ext>
            </a:extLst>
          </p:cNvPr>
          <p:cNvSpPr>
            <a:spLocks noGrp="1"/>
          </p:cNvSpPr>
          <p:nvPr>
            <p:ph type="sldNum" sz="quarter" idx="12"/>
          </p:nvPr>
        </p:nvSpPr>
        <p:spPr/>
        <p:txBody>
          <a:bodyPr/>
          <a:lstStyle/>
          <a:p>
            <a:fld id="{AF5B6666-4B28-4F6F-A46B-86C56AFE5C23}" type="slidenum">
              <a:rPr lang="en-US" smtClean="0"/>
              <a:t>‹#›</a:t>
            </a:fld>
            <a:endParaRPr lang="en-US"/>
          </a:p>
        </p:txBody>
      </p:sp>
    </p:spTree>
    <p:extLst>
      <p:ext uri="{BB962C8B-B14F-4D97-AF65-F5344CB8AC3E}">
        <p14:creationId xmlns:p14="http://schemas.microsoft.com/office/powerpoint/2010/main" val="3360135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E485-1971-4EE2-8545-07D2CBF478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D62212-597F-4A58-8FFE-72B7D5E933B9}"/>
              </a:ext>
            </a:extLst>
          </p:cNvPr>
          <p:cNvSpPr>
            <a:spLocks noGrp="1"/>
          </p:cNvSpPr>
          <p:nvPr>
            <p:ph type="dt" sz="half" idx="10"/>
          </p:nvPr>
        </p:nvSpPr>
        <p:spPr/>
        <p:txBody>
          <a:bodyPr/>
          <a:lstStyle/>
          <a:p>
            <a:fld id="{9232C633-59FF-408F-9716-7109374EA4E1}" type="datetimeFigureOut">
              <a:rPr lang="en-US" smtClean="0"/>
              <a:t>3/24/2019</a:t>
            </a:fld>
            <a:endParaRPr lang="en-US"/>
          </a:p>
        </p:txBody>
      </p:sp>
      <p:sp>
        <p:nvSpPr>
          <p:cNvPr id="4" name="Footer Placeholder 3">
            <a:extLst>
              <a:ext uri="{FF2B5EF4-FFF2-40B4-BE49-F238E27FC236}">
                <a16:creationId xmlns:a16="http://schemas.microsoft.com/office/drawing/2014/main" id="{6C668925-F289-40C0-B536-D724480BEF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FD54EE-91B0-43F3-B5BC-4DD0E5EB587A}"/>
              </a:ext>
            </a:extLst>
          </p:cNvPr>
          <p:cNvSpPr>
            <a:spLocks noGrp="1"/>
          </p:cNvSpPr>
          <p:nvPr>
            <p:ph type="sldNum" sz="quarter" idx="12"/>
          </p:nvPr>
        </p:nvSpPr>
        <p:spPr/>
        <p:txBody>
          <a:bodyPr/>
          <a:lstStyle/>
          <a:p>
            <a:fld id="{AF5B6666-4B28-4F6F-A46B-86C56AFE5C23}" type="slidenum">
              <a:rPr lang="en-US" smtClean="0"/>
              <a:t>‹#›</a:t>
            </a:fld>
            <a:endParaRPr lang="en-US"/>
          </a:p>
        </p:txBody>
      </p:sp>
    </p:spTree>
    <p:extLst>
      <p:ext uri="{BB962C8B-B14F-4D97-AF65-F5344CB8AC3E}">
        <p14:creationId xmlns:p14="http://schemas.microsoft.com/office/powerpoint/2010/main" val="75602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418E54-F1DC-4BCD-9A67-19CF5BE1FF39}"/>
              </a:ext>
            </a:extLst>
          </p:cNvPr>
          <p:cNvSpPr>
            <a:spLocks noGrp="1"/>
          </p:cNvSpPr>
          <p:nvPr>
            <p:ph type="dt" sz="half" idx="10"/>
          </p:nvPr>
        </p:nvSpPr>
        <p:spPr/>
        <p:txBody>
          <a:bodyPr/>
          <a:lstStyle/>
          <a:p>
            <a:fld id="{9232C633-59FF-408F-9716-7109374EA4E1}" type="datetimeFigureOut">
              <a:rPr lang="en-US" smtClean="0"/>
              <a:t>3/24/2019</a:t>
            </a:fld>
            <a:endParaRPr lang="en-US"/>
          </a:p>
        </p:txBody>
      </p:sp>
      <p:sp>
        <p:nvSpPr>
          <p:cNvPr id="3" name="Footer Placeholder 2">
            <a:extLst>
              <a:ext uri="{FF2B5EF4-FFF2-40B4-BE49-F238E27FC236}">
                <a16:creationId xmlns:a16="http://schemas.microsoft.com/office/drawing/2014/main" id="{2E10C197-7B06-43AE-9BEE-476F9B5287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6A2742-F81C-4A1D-80B4-4BF40F2A53FF}"/>
              </a:ext>
            </a:extLst>
          </p:cNvPr>
          <p:cNvSpPr>
            <a:spLocks noGrp="1"/>
          </p:cNvSpPr>
          <p:nvPr>
            <p:ph type="sldNum" sz="quarter" idx="12"/>
          </p:nvPr>
        </p:nvSpPr>
        <p:spPr/>
        <p:txBody>
          <a:bodyPr/>
          <a:lstStyle/>
          <a:p>
            <a:fld id="{AF5B6666-4B28-4F6F-A46B-86C56AFE5C23}" type="slidenum">
              <a:rPr lang="en-US" smtClean="0"/>
              <a:t>‹#›</a:t>
            </a:fld>
            <a:endParaRPr lang="en-US"/>
          </a:p>
        </p:txBody>
      </p:sp>
    </p:spTree>
    <p:extLst>
      <p:ext uri="{BB962C8B-B14F-4D97-AF65-F5344CB8AC3E}">
        <p14:creationId xmlns:p14="http://schemas.microsoft.com/office/powerpoint/2010/main" val="2864147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5F272-A8B1-4988-8B2D-3BEAFB5F86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80CC34-34E4-4337-BB16-3BE8C3EC08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359255-6589-407B-B642-C9E720C57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6856EE-D6C9-4195-BA44-363E789E59D9}"/>
              </a:ext>
            </a:extLst>
          </p:cNvPr>
          <p:cNvSpPr>
            <a:spLocks noGrp="1"/>
          </p:cNvSpPr>
          <p:nvPr>
            <p:ph type="dt" sz="half" idx="10"/>
          </p:nvPr>
        </p:nvSpPr>
        <p:spPr/>
        <p:txBody>
          <a:bodyPr/>
          <a:lstStyle/>
          <a:p>
            <a:fld id="{9232C633-59FF-408F-9716-7109374EA4E1}" type="datetimeFigureOut">
              <a:rPr lang="en-US" smtClean="0"/>
              <a:t>3/24/2019</a:t>
            </a:fld>
            <a:endParaRPr lang="en-US"/>
          </a:p>
        </p:txBody>
      </p:sp>
      <p:sp>
        <p:nvSpPr>
          <p:cNvPr id="6" name="Footer Placeholder 5">
            <a:extLst>
              <a:ext uri="{FF2B5EF4-FFF2-40B4-BE49-F238E27FC236}">
                <a16:creationId xmlns:a16="http://schemas.microsoft.com/office/drawing/2014/main" id="{087E547E-4920-4E2D-8ECD-5B022F4A11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BEB915-A5A1-4944-9D8C-AEFC976616BC}"/>
              </a:ext>
            </a:extLst>
          </p:cNvPr>
          <p:cNvSpPr>
            <a:spLocks noGrp="1"/>
          </p:cNvSpPr>
          <p:nvPr>
            <p:ph type="sldNum" sz="quarter" idx="12"/>
          </p:nvPr>
        </p:nvSpPr>
        <p:spPr/>
        <p:txBody>
          <a:bodyPr/>
          <a:lstStyle/>
          <a:p>
            <a:fld id="{AF5B6666-4B28-4F6F-A46B-86C56AFE5C23}" type="slidenum">
              <a:rPr lang="en-US" smtClean="0"/>
              <a:t>‹#›</a:t>
            </a:fld>
            <a:endParaRPr lang="en-US"/>
          </a:p>
        </p:txBody>
      </p:sp>
    </p:spTree>
    <p:extLst>
      <p:ext uri="{BB962C8B-B14F-4D97-AF65-F5344CB8AC3E}">
        <p14:creationId xmlns:p14="http://schemas.microsoft.com/office/powerpoint/2010/main" val="1468797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609C5-4D1A-41C6-BF78-F50133FD8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3B4FBD-AC3C-437D-AF37-0596D0271A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8C0E76-BD70-442A-B26C-C40AA51F4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762864-E3CF-4891-998A-655FA0FFBDFF}"/>
              </a:ext>
            </a:extLst>
          </p:cNvPr>
          <p:cNvSpPr>
            <a:spLocks noGrp="1"/>
          </p:cNvSpPr>
          <p:nvPr>
            <p:ph type="dt" sz="half" idx="10"/>
          </p:nvPr>
        </p:nvSpPr>
        <p:spPr/>
        <p:txBody>
          <a:bodyPr/>
          <a:lstStyle/>
          <a:p>
            <a:fld id="{9232C633-59FF-408F-9716-7109374EA4E1}" type="datetimeFigureOut">
              <a:rPr lang="en-US" smtClean="0"/>
              <a:t>3/24/2019</a:t>
            </a:fld>
            <a:endParaRPr lang="en-US"/>
          </a:p>
        </p:txBody>
      </p:sp>
      <p:sp>
        <p:nvSpPr>
          <p:cNvPr id="6" name="Footer Placeholder 5">
            <a:extLst>
              <a:ext uri="{FF2B5EF4-FFF2-40B4-BE49-F238E27FC236}">
                <a16:creationId xmlns:a16="http://schemas.microsoft.com/office/drawing/2014/main" id="{AD706AA7-BB79-4FD9-BF1A-959F52DD59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AE3508-679B-4929-BCC4-AB7D41264DAF}"/>
              </a:ext>
            </a:extLst>
          </p:cNvPr>
          <p:cNvSpPr>
            <a:spLocks noGrp="1"/>
          </p:cNvSpPr>
          <p:nvPr>
            <p:ph type="sldNum" sz="quarter" idx="12"/>
          </p:nvPr>
        </p:nvSpPr>
        <p:spPr/>
        <p:txBody>
          <a:bodyPr/>
          <a:lstStyle/>
          <a:p>
            <a:fld id="{AF5B6666-4B28-4F6F-A46B-86C56AFE5C23}" type="slidenum">
              <a:rPr lang="en-US" smtClean="0"/>
              <a:t>‹#›</a:t>
            </a:fld>
            <a:endParaRPr lang="en-US"/>
          </a:p>
        </p:txBody>
      </p:sp>
    </p:spTree>
    <p:extLst>
      <p:ext uri="{BB962C8B-B14F-4D97-AF65-F5344CB8AC3E}">
        <p14:creationId xmlns:p14="http://schemas.microsoft.com/office/powerpoint/2010/main" val="3206779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80289F-A5A0-4FBC-B9D7-2908BEB49C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462429-8815-46D3-A50F-469F8D4658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FCA58-3B5F-419A-9C2F-95A480B943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32C633-59FF-408F-9716-7109374EA4E1}" type="datetimeFigureOut">
              <a:rPr lang="en-US" smtClean="0"/>
              <a:t>3/24/2019</a:t>
            </a:fld>
            <a:endParaRPr lang="en-US"/>
          </a:p>
        </p:txBody>
      </p:sp>
      <p:sp>
        <p:nvSpPr>
          <p:cNvPr id="5" name="Footer Placeholder 4">
            <a:extLst>
              <a:ext uri="{FF2B5EF4-FFF2-40B4-BE49-F238E27FC236}">
                <a16:creationId xmlns:a16="http://schemas.microsoft.com/office/drawing/2014/main" id="{469D26F2-2A5A-4FFA-84AB-8B1AEAA36A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07B577-455A-4EA9-82FB-1D4FAA35D2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5B6666-4B28-4F6F-A46B-86C56AFE5C23}" type="slidenum">
              <a:rPr lang="en-US" smtClean="0"/>
              <a:t>‹#›</a:t>
            </a:fld>
            <a:endParaRPr lang="en-US"/>
          </a:p>
        </p:txBody>
      </p:sp>
    </p:spTree>
    <p:extLst>
      <p:ext uri="{BB962C8B-B14F-4D97-AF65-F5344CB8AC3E}">
        <p14:creationId xmlns:p14="http://schemas.microsoft.com/office/powerpoint/2010/main" val="2943023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5EBE481-3CB7-411C-9F0C-43FAD82C2225}"/>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7FC1835-5EF9-40C2-BD71-6E00CEA1B31C}"/>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7B08BBF-5322-478F-8C02-4DC8312399CF}"/>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8C9B8918-F39E-47EE-B9D5-53EC7E0807FD}"/>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95718CBF-F68A-479F-B7E6-2A308990F7F1}"/>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09FFCF2-D918-4B3F-B77F-BF39B5316E1C}" type="slidenum">
              <a:rPr lang="en-US" altLang="en-US"/>
              <a:pPr/>
              <a:t>‹#›</a:t>
            </a:fld>
            <a:endParaRPr lang="en-US" altLang="en-US"/>
          </a:p>
        </p:txBody>
      </p:sp>
    </p:spTree>
    <p:extLst>
      <p:ext uri="{BB962C8B-B14F-4D97-AF65-F5344CB8AC3E}">
        <p14:creationId xmlns:p14="http://schemas.microsoft.com/office/powerpoint/2010/main" val="604034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3928A90-5CF6-4558-939E-3B1B47D211CF}"/>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8C7058E-E75E-4049-A10B-D182894CB92D}"/>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89FE8CD-8998-4015-BFF8-3D7F2141408E}"/>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E5DAA5E5-FBAA-4A8A-8B3D-935A9D81764B}"/>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7A1F6A72-142E-4F53-94DE-066FCEDB3D8B}"/>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3AC057E-BAF2-418D-98B0-753695B85CC9}" type="slidenum">
              <a:rPr lang="en-US" altLang="en-US"/>
              <a:pPr/>
              <a:t>‹#›</a:t>
            </a:fld>
            <a:endParaRPr lang="en-US" altLang="en-US"/>
          </a:p>
        </p:txBody>
      </p:sp>
    </p:spTree>
    <p:extLst>
      <p:ext uri="{BB962C8B-B14F-4D97-AF65-F5344CB8AC3E}">
        <p14:creationId xmlns:p14="http://schemas.microsoft.com/office/powerpoint/2010/main" val="41417671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1.emf"/><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2.jpeg"/><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Extinction"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s://en.wikipedia.org/wiki/Local_extinction"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7DCD0-BFEA-4EBA-9140-065EF3556D38}"/>
              </a:ext>
            </a:extLst>
          </p:cNvPr>
          <p:cNvSpPr>
            <a:spLocks noGrp="1"/>
          </p:cNvSpPr>
          <p:nvPr>
            <p:ph type="ctrTitle"/>
          </p:nvPr>
        </p:nvSpPr>
        <p:spPr>
          <a:xfrm>
            <a:off x="0" y="285578"/>
            <a:ext cx="3226191" cy="1655762"/>
          </a:xfrm>
        </p:spPr>
        <p:txBody>
          <a:bodyPr>
            <a:normAutofit/>
          </a:bodyPr>
          <a:lstStyle/>
          <a:p>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When is a species endangered?</a:t>
            </a:r>
          </a:p>
        </p:txBody>
      </p:sp>
      <p:sp>
        <p:nvSpPr>
          <p:cNvPr id="3" name="Subtitle 2">
            <a:extLst>
              <a:ext uri="{FF2B5EF4-FFF2-40B4-BE49-F238E27FC236}">
                <a16:creationId xmlns:a16="http://schemas.microsoft.com/office/drawing/2014/main" id="{EB3336DE-F877-42AF-979F-BA3BB504D602}"/>
              </a:ext>
            </a:extLst>
          </p:cNvPr>
          <p:cNvSpPr>
            <a:spLocks noGrp="1"/>
          </p:cNvSpPr>
          <p:nvPr>
            <p:ph type="subTitle" idx="1"/>
          </p:nvPr>
        </p:nvSpPr>
        <p:spPr>
          <a:xfrm>
            <a:off x="6188765" y="5512905"/>
            <a:ext cx="5534312" cy="975512"/>
          </a:xfrm>
        </p:spPr>
        <p:txBody>
          <a:bodyPr>
            <a:normAutofit lnSpcReduction="10000"/>
          </a:bodyPr>
          <a:lstStyle/>
          <a:p>
            <a:r>
              <a:rPr 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Population trends, dispersion, vulnerability and endangered designation.</a:t>
            </a:r>
          </a:p>
        </p:txBody>
      </p:sp>
    </p:spTree>
    <p:extLst>
      <p:ext uri="{BB962C8B-B14F-4D97-AF65-F5344CB8AC3E}">
        <p14:creationId xmlns:p14="http://schemas.microsoft.com/office/powerpoint/2010/main" val="86735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11291-C5A5-4AE0-AAF1-8798D08CAF9D}"/>
              </a:ext>
            </a:extLst>
          </p:cNvPr>
          <p:cNvSpPr>
            <a:spLocks noGrp="1"/>
          </p:cNvSpPr>
          <p:nvPr>
            <p:ph type="title"/>
          </p:nvPr>
        </p:nvSpPr>
        <p:spPr>
          <a:xfrm>
            <a:off x="1565865" y="198359"/>
            <a:ext cx="4369904" cy="707886"/>
          </a:xfrm>
        </p:spPr>
        <p:txBody>
          <a:bodyPr>
            <a:normAutofit/>
          </a:bodyPr>
          <a:lstStyle/>
          <a:p>
            <a:r>
              <a:rPr lang="en-US" sz="3600" dirty="0">
                <a:latin typeface="Times New Roman" panose="02020603050405020304" pitchFamily="18" charset="0"/>
                <a:cs typeface="Times New Roman" panose="02020603050405020304" pitchFamily="18" charset="0"/>
              </a:rPr>
              <a:t>Population Dispersion</a:t>
            </a:r>
          </a:p>
        </p:txBody>
      </p:sp>
      <p:pic>
        <p:nvPicPr>
          <p:cNvPr id="5" name="Content Placeholder 4">
            <a:extLst>
              <a:ext uri="{FF2B5EF4-FFF2-40B4-BE49-F238E27FC236}">
                <a16:creationId xmlns:a16="http://schemas.microsoft.com/office/drawing/2014/main" id="{577CAB3F-8B27-4052-A3FA-383B9268D6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73103" y="198359"/>
            <a:ext cx="4817949" cy="4317899"/>
          </a:xfrm>
        </p:spPr>
      </p:pic>
      <p:sp>
        <p:nvSpPr>
          <p:cNvPr id="4" name="TextBox 3">
            <a:extLst>
              <a:ext uri="{FF2B5EF4-FFF2-40B4-BE49-F238E27FC236}">
                <a16:creationId xmlns:a16="http://schemas.microsoft.com/office/drawing/2014/main" id="{051350B1-C0DA-48A9-991F-D980CDF31C64}"/>
              </a:ext>
            </a:extLst>
          </p:cNvPr>
          <p:cNvSpPr txBox="1"/>
          <p:nvPr/>
        </p:nvSpPr>
        <p:spPr>
          <a:xfrm>
            <a:off x="389634" y="1036874"/>
            <a:ext cx="6673775" cy="5632311"/>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Particularly at the local level, rarity can be related to the distribution of microhabitats, which can determine the spacing patterns of species.</a:t>
            </a:r>
          </a:p>
          <a:p>
            <a:pPr marL="342900" indent="-342900">
              <a:buFont typeface="Arial" panose="020B0604020202020204" pitchFamily="34" charset="0"/>
              <a:buChar char="•"/>
            </a:pPr>
            <a:r>
              <a:rPr lang="en-US" sz="2000" dirty="0">
                <a:solidFill>
                  <a:srgbClr val="FF0000"/>
                </a:solidFill>
                <a:latin typeface="Times New Roman" panose="02020603050405020304" pitchFamily="18" charset="0"/>
                <a:cs typeface="Times New Roman" panose="02020603050405020304" pitchFamily="18" charset="0"/>
              </a:rPr>
              <a:t>Spacing-</a:t>
            </a:r>
            <a:r>
              <a:rPr lang="en-US" sz="2000" dirty="0">
                <a:latin typeface="Times New Roman" panose="02020603050405020304" pitchFamily="18" charset="0"/>
                <a:cs typeface="Times New Roman" panose="02020603050405020304" pitchFamily="18" charset="0"/>
              </a:rPr>
              <a:t> how individuals are distributed across a landscape; </a:t>
            </a:r>
            <a:r>
              <a:rPr lang="en-US" altLang="en-US" sz="2000" dirty="0">
                <a:latin typeface="Times New Roman" panose="02020603050405020304" pitchFamily="18" charset="0"/>
                <a:cs typeface="Times New Roman" panose="02020603050405020304" pitchFamily="18" charset="0"/>
              </a:rPr>
              <a:t>refers to the dispersion pattern of individuals in a population.  Types:</a:t>
            </a:r>
          </a:p>
          <a:p>
            <a:pPr marL="914400" lvl="1" indent="-457200">
              <a:buFont typeface="+mj-lt"/>
              <a:buAutoNum type="alphaLcPeriod"/>
            </a:pPr>
            <a:r>
              <a:rPr lang="en-US" altLang="en-US" sz="2000" dirty="0">
                <a:solidFill>
                  <a:srgbClr val="FF0000"/>
                </a:solidFill>
                <a:latin typeface="Times New Roman" panose="02020603050405020304" pitchFamily="18" charset="0"/>
                <a:cs typeface="Times New Roman" panose="02020603050405020304" pitchFamily="18" charset="0"/>
              </a:rPr>
              <a:t>Clumped-</a:t>
            </a:r>
            <a:r>
              <a:rPr lang="en-US" altLang="en-US" sz="2000" dirty="0">
                <a:latin typeface="Times New Roman" panose="02020603050405020304" pitchFamily="18" charset="0"/>
                <a:cs typeface="Times New Roman" panose="02020603050405020304" pitchFamily="18" charset="0"/>
              </a:rPr>
              <a:t> individuals are clustered in groups.</a:t>
            </a:r>
          </a:p>
          <a:p>
            <a:pPr marL="914400" lvl="1" indent="-457200">
              <a:buFont typeface="+mj-lt"/>
              <a:buAutoNum type="alphaLcPeriod"/>
            </a:pPr>
            <a:r>
              <a:rPr lang="en-US" altLang="en-US" sz="2000" dirty="0">
                <a:solidFill>
                  <a:srgbClr val="FF0000"/>
                </a:solidFill>
                <a:latin typeface="Times New Roman" panose="02020603050405020304" pitchFamily="18" charset="0"/>
                <a:cs typeface="Times New Roman" panose="02020603050405020304" pitchFamily="18" charset="0"/>
              </a:rPr>
              <a:t>Random-</a:t>
            </a:r>
            <a:r>
              <a:rPr lang="en-US" altLang="en-US" sz="2000" dirty="0">
                <a:latin typeface="Times New Roman" panose="02020603050405020304" pitchFamily="18" charset="0"/>
                <a:cs typeface="Times New Roman" panose="02020603050405020304" pitchFamily="18" charset="0"/>
              </a:rPr>
              <a:t> no spacing pattern is apparent.</a:t>
            </a:r>
          </a:p>
          <a:p>
            <a:pPr marL="914400" lvl="1" indent="-457200">
              <a:buFont typeface="+mj-lt"/>
              <a:buAutoNum type="alphaLcPeriod"/>
            </a:pPr>
            <a:r>
              <a:rPr lang="en-US" altLang="en-US" sz="2000" dirty="0">
                <a:solidFill>
                  <a:srgbClr val="FF0000"/>
                </a:solidFill>
                <a:latin typeface="Times New Roman" panose="02020603050405020304" pitchFamily="18" charset="0"/>
                <a:cs typeface="Times New Roman" panose="02020603050405020304" pitchFamily="18" charset="0"/>
              </a:rPr>
              <a:t>Spaced-</a:t>
            </a:r>
            <a:r>
              <a:rPr lang="en-US" altLang="en-US" sz="2000" dirty="0">
                <a:latin typeface="Times New Roman" panose="02020603050405020304" pitchFamily="18" charset="0"/>
                <a:cs typeface="Times New Roman" panose="02020603050405020304" pitchFamily="18" charset="0"/>
              </a:rPr>
              <a:t> individuals are regularly spaced across a landscape (typical of desert plants).</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aerial infrared image at right illustrates the dispersion of individual plant species within a tidal marsh.  As is often the case, the dispersion is clumped, with clumps in large part related to microhabitat conditions- in this case the depth of tidal flooding.</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Competitive interactions among plants as well as temporal changes in habitat conditions also appear to play roles, with the extent of the clumps changing over time.</a:t>
            </a:r>
          </a:p>
        </p:txBody>
      </p:sp>
      <p:sp>
        <p:nvSpPr>
          <p:cNvPr id="6" name="TextBox 5">
            <a:extLst>
              <a:ext uri="{FF2B5EF4-FFF2-40B4-BE49-F238E27FC236}">
                <a16:creationId xmlns:a16="http://schemas.microsoft.com/office/drawing/2014/main" id="{C6E64CE3-A75F-49BB-BEA7-A267901F595E}"/>
              </a:ext>
            </a:extLst>
          </p:cNvPr>
          <p:cNvSpPr txBox="1"/>
          <p:nvPr/>
        </p:nvSpPr>
        <p:spPr>
          <a:xfrm>
            <a:off x="7173103" y="4720649"/>
            <a:ext cx="4817948" cy="1938992"/>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This image has been computer-analyzed to highlight the distribution of individual plant species, from common to rare: green = </a:t>
            </a:r>
            <a:r>
              <a:rPr lang="en-US" sz="2000" i="1" dirty="0" err="1">
                <a:latin typeface="Times New Roman" panose="02020603050405020304" pitchFamily="18" charset="0"/>
                <a:cs typeface="Times New Roman" panose="02020603050405020304" pitchFamily="18" charset="0"/>
              </a:rPr>
              <a:t>Scirpus</a:t>
            </a:r>
            <a:r>
              <a:rPr lang="en-US" sz="2000" dirty="0">
                <a:latin typeface="Times New Roman" panose="02020603050405020304" pitchFamily="18" charset="0"/>
                <a:cs typeface="Times New Roman" panose="02020603050405020304" pitchFamily="18" charset="0"/>
              </a:rPr>
              <a:t>, deep blue = </a:t>
            </a:r>
            <a:r>
              <a:rPr lang="en-US" sz="2000" i="1" dirty="0" err="1">
                <a:latin typeface="Times New Roman" panose="02020603050405020304" pitchFamily="18" charset="0"/>
                <a:cs typeface="Times New Roman" panose="02020603050405020304" pitchFamily="18" charset="0"/>
              </a:rPr>
              <a:t>Acorus</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pale violet = </a:t>
            </a:r>
            <a:r>
              <a:rPr lang="en-US" sz="2000" i="1" dirty="0">
                <a:latin typeface="Times New Roman" panose="02020603050405020304" pitchFamily="18" charset="0"/>
                <a:cs typeface="Times New Roman" panose="02020603050405020304" pitchFamily="18" charset="0"/>
              </a:rPr>
              <a:t>Typha, </a:t>
            </a:r>
            <a:r>
              <a:rPr lang="en-US" sz="2000" dirty="0">
                <a:latin typeface="Times New Roman" panose="02020603050405020304" pitchFamily="18" charset="0"/>
                <a:cs typeface="Times New Roman" panose="02020603050405020304" pitchFamily="18" charset="0"/>
              </a:rPr>
              <a:t>pale blue </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Carex</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deep violet </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Peltandra</a:t>
            </a:r>
            <a:r>
              <a:rPr lang="en-US" sz="20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8534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92D050"/>
            </a:gs>
            <a:gs pos="35000">
              <a:schemeClr val="accent5">
                <a:lumMod val="0"/>
                <a:lumOff val="100000"/>
              </a:schemeClr>
            </a:gs>
            <a:gs pos="100000">
              <a:srgbClr val="92D050"/>
            </a:gs>
          </a:gsLst>
          <a:path path="circle">
            <a:fillToRect l="50000" t="-80000" r="50000" b="180000"/>
          </a:path>
        </a:gra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67B55E7-86D3-408B-8C3E-9A6A99E30DC6}"/>
              </a:ext>
            </a:extLst>
          </p:cNvPr>
          <p:cNvSpPr>
            <a:spLocks noGrp="1" noChangeArrowheads="1"/>
          </p:cNvSpPr>
          <p:nvPr>
            <p:ph type="title"/>
          </p:nvPr>
        </p:nvSpPr>
        <p:spPr>
          <a:xfrm>
            <a:off x="1237421" y="172278"/>
            <a:ext cx="4548809" cy="685800"/>
          </a:xfrm>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txBody>
          <a:bodyPr/>
          <a:lstStyle/>
          <a:p>
            <a:r>
              <a:rPr lang="en-US" altLang="en-US" sz="3600" dirty="0">
                <a:solidFill>
                  <a:schemeClr val="tx1"/>
                </a:solidFill>
              </a:rPr>
              <a:t>Metapopulations</a:t>
            </a:r>
          </a:p>
        </p:txBody>
      </p:sp>
      <p:sp>
        <p:nvSpPr>
          <p:cNvPr id="10243" name="Rectangle 3">
            <a:extLst>
              <a:ext uri="{FF2B5EF4-FFF2-40B4-BE49-F238E27FC236}">
                <a16:creationId xmlns:a16="http://schemas.microsoft.com/office/drawing/2014/main" id="{4BCAFF8A-2248-4871-8AC3-3518B9CB5E9C}"/>
              </a:ext>
            </a:extLst>
          </p:cNvPr>
          <p:cNvSpPr>
            <a:spLocks noGrp="1" noChangeArrowheads="1"/>
          </p:cNvSpPr>
          <p:nvPr>
            <p:ph type="body" idx="1"/>
          </p:nvPr>
        </p:nvSpPr>
        <p:spPr>
          <a:xfrm>
            <a:off x="450574" y="1046922"/>
            <a:ext cx="6122504" cy="5506278"/>
          </a:xfrm>
        </p:spPr>
        <p:txBody>
          <a:bodyPr/>
          <a:lstStyle/>
          <a:p>
            <a:pPr>
              <a:lnSpc>
                <a:spcPct val="90000"/>
              </a:lnSpc>
            </a:pPr>
            <a:r>
              <a:rPr lang="en-US" altLang="en-US" sz="2000" dirty="0"/>
              <a:t>Several models have been proposed to explain how species distribute themselves across landscapes.  Two related ones are the </a:t>
            </a:r>
            <a:r>
              <a:rPr lang="en-US" altLang="en-US" sz="2000" dirty="0">
                <a:solidFill>
                  <a:srgbClr val="FF0000"/>
                </a:solidFill>
              </a:rPr>
              <a:t>metapopulation</a:t>
            </a:r>
            <a:r>
              <a:rPr lang="en-US" altLang="en-US" sz="2000" dirty="0"/>
              <a:t> and </a:t>
            </a:r>
            <a:r>
              <a:rPr lang="en-US" altLang="en-US" sz="2000" dirty="0">
                <a:solidFill>
                  <a:srgbClr val="FF0000"/>
                </a:solidFill>
              </a:rPr>
              <a:t>source-sink</a:t>
            </a:r>
            <a:r>
              <a:rPr lang="en-US" altLang="en-US" sz="2000" dirty="0"/>
              <a:t> models.</a:t>
            </a:r>
          </a:p>
          <a:p>
            <a:pPr>
              <a:lnSpc>
                <a:spcPct val="90000"/>
              </a:lnSpc>
            </a:pPr>
            <a:r>
              <a:rPr lang="en-US" altLang="en-US" sz="2000" dirty="0"/>
              <a:t>These discrete, clumped populations in the image are referred to as metapopulations- sets of geographically isolated populations that occupy patches of suitable habitat.</a:t>
            </a:r>
          </a:p>
          <a:p>
            <a:pPr>
              <a:lnSpc>
                <a:spcPct val="90000"/>
              </a:lnSpc>
            </a:pPr>
            <a:r>
              <a:rPr lang="en-US" altLang="en-US" sz="2000" dirty="0"/>
              <a:t>Metapopulations maintain contact with each other, to a greater or lesser extent, by dispersal of individuals (or seeds) from one to another.</a:t>
            </a:r>
          </a:p>
          <a:p>
            <a:pPr>
              <a:lnSpc>
                <a:spcPct val="90000"/>
              </a:lnSpc>
            </a:pPr>
            <a:r>
              <a:rPr lang="en-US" sz="2000" dirty="0">
                <a:latin typeface="Times New Roman" panose="02020603050405020304" pitchFamily="18" charset="0"/>
                <a:cs typeface="Times New Roman" panose="02020603050405020304" pitchFamily="18" charset="0"/>
              </a:rPr>
              <a:t>Small, isolated populations in sub-optimal habitats are typically not self-sustaining (sink populations), but instead are maintained via immigration from populations of more optimal habitats that produce excess offspring (source populations).</a:t>
            </a:r>
          </a:p>
          <a:p>
            <a:pPr>
              <a:lnSpc>
                <a:spcPct val="90000"/>
              </a:lnSpc>
            </a:pPr>
            <a:r>
              <a:rPr lang="en-US" sz="2000" dirty="0">
                <a:latin typeface="Times New Roman" panose="02020603050405020304" pitchFamily="18" charset="0"/>
                <a:cs typeface="Times New Roman" panose="02020603050405020304" pitchFamily="18" charset="0"/>
              </a:rPr>
              <a:t>How we view conservation concern over population clumps is affected by whether such populations are sources or sinks.</a:t>
            </a:r>
          </a:p>
          <a:p>
            <a:pPr>
              <a:lnSpc>
                <a:spcPct val="90000"/>
              </a:lnSpc>
            </a:pPr>
            <a:endParaRPr lang="en-US" altLang="en-US" sz="2000" dirty="0"/>
          </a:p>
        </p:txBody>
      </p:sp>
      <p:pic>
        <p:nvPicPr>
          <p:cNvPr id="10244" name="Picture 4">
            <a:extLst>
              <a:ext uri="{FF2B5EF4-FFF2-40B4-BE49-F238E27FC236}">
                <a16:creationId xmlns:a16="http://schemas.microsoft.com/office/drawing/2014/main" id="{54A7218E-8B99-4D9E-8DB6-3F4CC5A07BF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38902" y="515178"/>
            <a:ext cx="4702524" cy="44105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53E952A-01BE-43CA-845D-28FC1DB454C4}"/>
              </a:ext>
            </a:extLst>
          </p:cNvPr>
          <p:cNvSpPr txBox="1"/>
          <p:nvPr/>
        </p:nvSpPr>
        <p:spPr>
          <a:xfrm>
            <a:off x="7038903" y="5234610"/>
            <a:ext cx="4702524" cy="1200329"/>
          </a:xfrm>
          <a:prstGeom prst="rect">
            <a:avLst/>
          </a:prstGeom>
          <a:noFill/>
        </p:spPr>
        <p:txBody>
          <a:bodyPr wrap="square" rtlCol="0">
            <a:spAutoFit/>
          </a:bodyPr>
          <a:lstStyle/>
          <a:p>
            <a:pPr algn="ctr"/>
            <a:r>
              <a:rPr lang="en-US" dirty="0"/>
              <a:t>This tidal marsh, just km away from the last, exhibits a differing pattern of population dispersion.  In this marsh, </a:t>
            </a:r>
            <a:r>
              <a:rPr lang="en-US" i="1" dirty="0" err="1"/>
              <a:t>Peltandra</a:t>
            </a:r>
            <a:r>
              <a:rPr lang="en-US" dirty="0"/>
              <a:t> is more widespread.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500"/>
                                        <p:tgtEl>
                                          <p:spTgt spid="10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fade">
                                      <p:cBhvr>
                                        <p:cTn id="12" dur="500"/>
                                        <p:tgtEl>
                                          <p:spTgt spid="102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fade">
                                      <p:cBhvr>
                                        <p:cTn id="17" dur="500"/>
                                        <p:tgtEl>
                                          <p:spTgt spid="102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Effect transition="in" filter="fade">
                                      <p:cBhvr>
                                        <p:cTn id="22" dur="500"/>
                                        <p:tgtEl>
                                          <p:spTgt spid="102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243">
                                            <p:txEl>
                                              <p:pRg st="4" end="4"/>
                                            </p:txEl>
                                          </p:spTgt>
                                        </p:tgtEl>
                                        <p:attrNameLst>
                                          <p:attrName>style.visibility</p:attrName>
                                        </p:attrNameLst>
                                      </p:cBhvr>
                                      <p:to>
                                        <p:strVal val="visible"/>
                                      </p:to>
                                    </p:set>
                                    <p:animEffect transition="in" filter="fade">
                                      <p:cBhvr>
                                        <p:cTn id="27" dur="500"/>
                                        <p:tgtEl>
                                          <p:spTgt spid="102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uiExpand="1"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17710">
              <a:srgbClr val="C9E8A9"/>
            </a:gs>
            <a:gs pos="0">
              <a:srgbClr val="92D050"/>
            </a:gs>
            <a:gs pos="35000">
              <a:schemeClr val="accent5">
                <a:lumMod val="0"/>
                <a:lumOff val="100000"/>
              </a:schemeClr>
            </a:gs>
            <a:gs pos="100000">
              <a:srgbClr val="92D050"/>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11FBF6D-7685-413E-BECD-23C61A946F0A}"/>
              </a:ext>
            </a:extLst>
          </p:cNvPr>
          <p:cNvSpPr>
            <a:spLocks noGrp="1" noChangeArrowheads="1"/>
          </p:cNvSpPr>
          <p:nvPr>
            <p:ph type="title"/>
          </p:nvPr>
        </p:nvSpPr>
        <p:spPr>
          <a:xfrm>
            <a:off x="352270" y="496958"/>
            <a:ext cx="6612835" cy="685800"/>
          </a:xfrm>
        </p:spPr>
        <p:txBody>
          <a:bodyPr/>
          <a:lstStyle/>
          <a:p>
            <a:r>
              <a:rPr lang="en-US" altLang="en-US" sz="3600" dirty="0">
                <a:solidFill>
                  <a:schemeClr val="tx1"/>
                </a:solidFill>
              </a:rPr>
              <a:t>Factors Controlling Distributions</a:t>
            </a:r>
          </a:p>
        </p:txBody>
      </p:sp>
      <p:sp>
        <p:nvSpPr>
          <p:cNvPr id="3075" name="Rectangle 3">
            <a:extLst>
              <a:ext uri="{FF2B5EF4-FFF2-40B4-BE49-F238E27FC236}">
                <a16:creationId xmlns:a16="http://schemas.microsoft.com/office/drawing/2014/main" id="{E41207FA-6030-4B4B-BBA8-7C2BC53889AA}"/>
              </a:ext>
            </a:extLst>
          </p:cNvPr>
          <p:cNvSpPr>
            <a:spLocks noGrp="1" noChangeArrowheads="1"/>
          </p:cNvSpPr>
          <p:nvPr>
            <p:ph type="body" idx="1"/>
          </p:nvPr>
        </p:nvSpPr>
        <p:spPr>
          <a:xfrm>
            <a:off x="352270" y="1537251"/>
            <a:ext cx="6612835" cy="4823791"/>
          </a:xfrm>
        </p:spPr>
        <p:txBody>
          <a:bodyPr/>
          <a:lstStyle/>
          <a:p>
            <a:r>
              <a:rPr lang="en-US" altLang="en-US" sz="2000" dirty="0"/>
              <a:t>At the local level, how we view rarity and conservation concern also is affected by the factors that control distributions.  These include:</a:t>
            </a:r>
          </a:p>
          <a:p>
            <a:pPr marL="857250" lvl="1" indent="-457200">
              <a:buFont typeface="+mj-lt"/>
              <a:buAutoNum type="alphaLcPeriod"/>
            </a:pPr>
            <a:r>
              <a:rPr lang="en-US" altLang="en-US" sz="2000" dirty="0"/>
              <a:t>Physiological tolerances- based on the internal functioning of the body.</a:t>
            </a:r>
          </a:p>
          <a:p>
            <a:pPr marL="857250" lvl="1" indent="-457200">
              <a:buFont typeface="+mj-lt"/>
              <a:buAutoNum type="alphaLcPeriod"/>
            </a:pPr>
            <a:r>
              <a:rPr lang="en-US" altLang="en-US" sz="2000" dirty="0"/>
              <a:t>Ecological tolerances- based on the such factors as the habitat needs of a species and interspecific interactions.</a:t>
            </a:r>
          </a:p>
          <a:p>
            <a:pPr marL="857250" lvl="1" indent="-457200">
              <a:buFont typeface="+mj-lt"/>
              <a:buAutoNum type="alphaLcPeriod"/>
            </a:pPr>
            <a:r>
              <a:rPr lang="en-US" altLang="en-US" sz="2000" dirty="0"/>
              <a:t>Dispersal ability- as we have seen, the ability of a species to colonize new areas is a significant factor.</a:t>
            </a:r>
          </a:p>
          <a:p>
            <a:pPr marL="857250" lvl="1" indent="-457200">
              <a:buFont typeface="+mj-lt"/>
              <a:buAutoNum type="alphaLcPeriod"/>
            </a:pPr>
            <a:r>
              <a:rPr lang="en-US" altLang="en-US" sz="2000" dirty="0"/>
              <a:t>Population pressure- as highlighted by the source-sink model, when a population grows beyond an area’s ability to support it, individuals tend to disperse to new areas, to a greater or lesser degree of success.</a:t>
            </a:r>
          </a:p>
          <a:p>
            <a:endParaRPr lang="en-US" altLang="en-US" sz="2000" dirty="0"/>
          </a:p>
        </p:txBody>
      </p:sp>
      <p:pic>
        <p:nvPicPr>
          <p:cNvPr id="3076" name="Picture 4">
            <a:extLst>
              <a:ext uri="{FF2B5EF4-FFF2-40B4-BE49-F238E27FC236}">
                <a16:creationId xmlns:a16="http://schemas.microsoft.com/office/drawing/2014/main" id="{DE339951-A651-4404-ABC1-A8F9E3EC574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07649" y="630280"/>
            <a:ext cx="4645812" cy="3464048"/>
          </a:xfrm>
          <a:prstGeom prst="rect">
            <a:avLst/>
          </a:prstGeom>
          <a:noFill/>
          <a:extLst>
            <a:ext uri="{909E8E84-426E-40DD-AFC4-6F175D3DCCD1}">
              <a14:hiddenFill xmlns:a14="http://schemas.microsoft.com/office/drawing/2010/main">
                <a:solidFill>
                  <a:srgbClr val="FFFFFF"/>
                </a:solidFill>
              </a14:hiddenFill>
            </a:ext>
          </a:extLst>
        </p:spPr>
      </p:pic>
      <p:sp>
        <p:nvSpPr>
          <p:cNvPr id="3078" name="Text Box 6">
            <a:extLst>
              <a:ext uri="{FF2B5EF4-FFF2-40B4-BE49-F238E27FC236}">
                <a16:creationId xmlns:a16="http://schemas.microsoft.com/office/drawing/2014/main" id="{A23CDC66-BFA5-4434-8636-43C3D8C281F3}"/>
              </a:ext>
            </a:extLst>
          </p:cNvPr>
          <p:cNvSpPr txBox="1">
            <a:spLocks noChangeArrowheads="1"/>
          </p:cNvSpPr>
          <p:nvPr/>
        </p:nvSpPr>
        <p:spPr bwMode="auto">
          <a:xfrm>
            <a:off x="7306363" y="4288728"/>
            <a:ext cx="464709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000" dirty="0">
                <a:solidFill>
                  <a:srgbClr val="000000"/>
                </a:solidFill>
                <a:latin typeface="Times New Roman" panose="02020603050405020304" pitchFamily="18" charset="0"/>
                <a:cs typeface="Times New Roman" panose="02020603050405020304" pitchFamily="18" charset="0"/>
              </a:rPr>
              <a:t>American Goldfinches tend to concentrate southern New England populations at low elevations in winter, likely because the species maximizes its probability of winter survival by moving to the less energetically expensive milder climate there.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fade">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fade">
                                      <p:cBhvr>
                                        <p:cTn id="17" dur="500"/>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75">
                                            <p:txEl>
                                              <p:pRg st="3" end="3"/>
                                            </p:txEl>
                                          </p:spTgt>
                                        </p:tgtEl>
                                        <p:attrNameLst>
                                          <p:attrName>style.visibility</p:attrName>
                                        </p:attrNameLst>
                                      </p:cBhvr>
                                      <p:to>
                                        <p:strVal val="visible"/>
                                      </p:to>
                                    </p:set>
                                    <p:animEffect transition="in" filter="fade">
                                      <p:cBhvr>
                                        <p:cTn id="22" dur="500"/>
                                        <p:tgtEl>
                                          <p:spTgt spid="30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75">
                                            <p:txEl>
                                              <p:pRg st="4" end="4"/>
                                            </p:txEl>
                                          </p:spTgt>
                                        </p:tgtEl>
                                        <p:attrNameLst>
                                          <p:attrName>style.visibility</p:attrName>
                                        </p:attrNameLst>
                                      </p:cBhvr>
                                      <p:to>
                                        <p:strVal val="visible"/>
                                      </p:to>
                                    </p:set>
                                    <p:animEffect transition="in" filter="fade">
                                      <p:cBhvr>
                                        <p:cTn id="27" dur="500"/>
                                        <p:tgtEl>
                                          <p:spTgt spid="30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rgbClr val="92D050"/>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70F8A-D5D9-49B9-AE57-CBEF9612BAA2}"/>
              </a:ext>
            </a:extLst>
          </p:cNvPr>
          <p:cNvSpPr>
            <a:spLocks noGrp="1"/>
          </p:cNvSpPr>
          <p:nvPr>
            <p:ph type="title"/>
          </p:nvPr>
        </p:nvSpPr>
        <p:spPr>
          <a:xfrm>
            <a:off x="914400" y="134797"/>
            <a:ext cx="10363200" cy="1143000"/>
          </a:xfrm>
        </p:spPr>
        <p:txBody>
          <a:bodyPr/>
          <a:lstStyle/>
          <a:p>
            <a:r>
              <a:rPr lang="en-US" sz="3600" dirty="0"/>
              <a:t>Seasonal American Goldfinch Populations</a:t>
            </a:r>
          </a:p>
        </p:txBody>
      </p:sp>
      <p:pic>
        <p:nvPicPr>
          <p:cNvPr id="5" name="Content Placeholder 4">
            <a:extLst>
              <a:ext uri="{FF2B5EF4-FFF2-40B4-BE49-F238E27FC236}">
                <a16:creationId xmlns:a16="http://schemas.microsoft.com/office/drawing/2014/main" id="{F22BBA3E-BE25-4BC4-8E12-F0F6031B00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8828" y="1417992"/>
            <a:ext cx="5825898" cy="3796748"/>
          </a:xfrm>
        </p:spPr>
      </p:pic>
      <p:pic>
        <p:nvPicPr>
          <p:cNvPr id="7" name="Picture 6">
            <a:extLst>
              <a:ext uri="{FF2B5EF4-FFF2-40B4-BE49-F238E27FC236}">
                <a16:creationId xmlns:a16="http://schemas.microsoft.com/office/drawing/2014/main" id="{91B24B70-06DC-42A7-B849-10A8B82A5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639" y="1417991"/>
            <a:ext cx="5602314" cy="3796749"/>
          </a:xfrm>
          <a:prstGeom prst="rect">
            <a:avLst/>
          </a:prstGeom>
        </p:spPr>
      </p:pic>
      <p:sp>
        <p:nvSpPr>
          <p:cNvPr id="8" name="TextBox 7">
            <a:extLst>
              <a:ext uri="{FF2B5EF4-FFF2-40B4-BE49-F238E27FC236}">
                <a16:creationId xmlns:a16="http://schemas.microsoft.com/office/drawing/2014/main" id="{D25BD785-8856-4F70-BF4D-63ECAC505773}"/>
              </a:ext>
            </a:extLst>
          </p:cNvPr>
          <p:cNvSpPr txBox="1"/>
          <p:nvPr/>
        </p:nvSpPr>
        <p:spPr>
          <a:xfrm>
            <a:off x="914400" y="5354934"/>
            <a:ext cx="10363200" cy="707886"/>
          </a:xfrm>
          <a:prstGeom prst="rect">
            <a:avLst/>
          </a:prstGeom>
          <a:noFill/>
        </p:spPr>
        <p:txBody>
          <a:bodyPr wrap="square" rtlCol="0">
            <a:spAutoFit/>
          </a:bodyPr>
          <a:lstStyle/>
          <a:p>
            <a:pPr algn="ctr"/>
            <a:r>
              <a:rPr lang="en-US" sz="2000" dirty="0"/>
              <a:t>Summer populations are more uniformly distributed than in winter, when populations become particularly dense (yellow to orange) in low elevation portions of southern New England.</a:t>
            </a:r>
          </a:p>
        </p:txBody>
      </p:sp>
      <p:sp>
        <p:nvSpPr>
          <p:cNvPr id="9" name="TextBox 8">
            <a:extLst>
              <a:ext uri="{FF2B5EF4-FFF2-40B4-BE49-F238E27FC236}">
                <a16:creationId xmlns:a16="http://schemas.microsoft.com/office/drawing/2014/main" id="{4D6B3D54-F2B1-4F28-8656-959E04867CF7}"/>
              </a:ext>
            </a:extLst>
          </p:cNvPr>
          <p:cNvSpPr txBox="1"/>
          <p:nvPr/>
        </p:nvSpPr>
        <p:spPr>
          <a:xfrm>
            <a:off x="2788575" y="1017882"/>
            <a:ext cx="1051891" cy="400110"/>
          </a:xfrm>
          <a:prstGeom prst="rect">
            <a:avLst/>
          </a:prstGeom>
          <a:noFill/>
        </p:spPr>
        <p:txBody>
          <a:bodyPr wrap="none" rtlCol="0">
            <a:spAutoFit/>
          </a:bodyPr>
          <a:lstStyle/>
          <a:p>
            <a:r>
              <a:rPr lang="en-US" sz="2000" dirty="0"/>
              <a:t>Summer</a:t>
            </a:r>
          </a:p>
        </p:txBody>
      </p:sp>
      <p:sp>
        <p:nvSpPr>
          <p:cNvPr id="10" name="TextBox 9">
            <a:extLst>
              <a:ext uri="{FF2B5EF4-FFF2-40B4-BE49-F238E27FC236}">
                <a16:creationId xmlns:a16="http://schemas.microsoft.com/office/drawing/2014/main" id="{C247CBF5-2400-414A-927A-325CBACBA725}"/>
              </a:ext>
            </a:extLst>
          </p:cNvPr>
          <p:cNvSpPr txBox="1"/>
          <p:nvPr/>
        </p:nvSpPr>
        <p:spPr>
          <a:xfrm>
            <a:off x="8566680" y="1017880"/>
            <a:ext cx="884538" cy="400110"/>
          </a:xfrm>
          <a:prstGeom prst="rect">
            <a:avLst/>
          </a:prstGeom>
          <a:noFill/>
        </p:spPr>
        <p:txBody>
          <a:bodyPr wrap="none" rtlCol="0">
            <a:spAutoFit/>
          </a:bodyPr>
          <a:lstStyle/>
          <a:p>
            <a:r>
              <a:rPr lang="en-US" sz="2000" dirty="0"/>
              <a:t>Winter</a:t>
            </a:r>
          </a:p>
        </p:txBody>
      </p:sp>
    </p:spTree>
    <p:extLst>
      <p:ext uri="{BB962C8B-B14F-4D97-AF65-F5344CB8AC3E}">
        <p14:creationId xmlns:p14="http://schemas.microsoft.com/office/powerpoint/2010/main" val="46119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9CBEC-07CC-4300-91AB-7A6361EB9386}"/>
              </a:ext>
            </a:extLst>
          </p:cNvPr>
          <p:cNvSpPr>
            <a:spLocks noGrp="1"/>
          </p:cNvSpPr>
          <p:nvPr>
            <p:ph type="title"/>
          </p:nvPr>
        </p:nvSpPr>
        <p:spPr>
          <a:xfrm>
            <a:off x="9499391" y="800232"/>
            <a:ext cx="2577353" cy="1710956"/>
          </a:xfrm>
        </p:spPr>
        <p:txBody>
          <a:bodyPr/>
          <a:lstStyle/>
          <a:p>
            <a:r>
              <a:rPr lang="en-US" sz="2800" dirty="0"/>
              <a:t>Elevations of Southern New England</a:t>
            </a:r>
          </a:p>
        </p:txBody>
      </p:sp>
      <p:pic>
        <p:nvPicPr>
          <p:cNvPr id="5" name="Content Placeholder 4">
            <a:extLst>
              <a:ext uri="{FF2B5EF4-FFF2-40B4-BE49-F238E27FC236}">
                <a16:creationId xmlns:a16="http://schemas.microsoft.com/office/drawing/2014/main" id="{790C0075-CB9B-4F8D-B87B-43CC5A82D2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8930" y="532062"/>
            <a:ext cx="9044466" cy="5894294"/>
          </a:xfrm>
          <a:gradFill flip="none" rotWithShape="1">
            <a:gsLst>
              <a:gs pos="85830">
                <a:srgbClr val="00B0F0"/>
              </a:gs>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pic>
      <p:pic>
        <p:nvPicPr>
          <p:cNvPr id="7" name="Picture 6">
            <a:extLst>
              <a:ext uri="{FF2B5EF4-FFF2-40B4-BE49-F238E27FC236}">
                <a16:creationId xmlns:a16="http://schemas.microsoft.com/office/drawing/2014/main" id="{C805023B-4AA3-4604-8EA9-F62C3C348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967" y="2924603"/>
            <a:ext cx="1824103" cy="3133165"/>
          </a:xfrm>
          <a:prstGeom prst="rect">
            <a:avLst/>
          </a:prstGeom>
        </p:spPr>
      </p:pic>
    </p:spTree>
    <p:extLst>
      <p:ext uri="{BB962C8B-B14F-4D97-AF65-F5344CB8AC3E}">
        <p14:creationId xmlns:p14="http://schemas.microsoft.com/office/powerpoint/2010/main" val="312961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5">
                <a:lumMod val="0"/>
                <a:lumOff val="100000"/>
              </a:schemeClr>
            </a:gs>
            <a:gs pos="35000">
              <a:schemeClr val="accent5">
                <a:lumMod val="0"/>
                <a:lumOff val="100000"/>
              </a:schemeClr>
            </a:gs>
            <a:gs pos="100000">
              <a:srgbClr val="92D050"/>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8CDFBC-B814-483C-A27C-80B46CD06654}"/>
              </a:ext>
            </a:extLst>
          </p:cNvPr>
          <p:cNvSpPr txBox="1"/>
          <p:nvPr/>
        </p:nvSpPr>
        <p:spPr>
          <a:xfrm>
            <a:off x="5091515" y="497894"/>
            <a:ext cx="6912470" cy="584775"/>
          </a:xfrm>
          <a:prstGeom prst="rect">
            <a:avLst/>
          </a:prstGeom>
          <a:noFill/>
        </p:spPr>
        <p:txBody>
          <a:bodyPr wrap="none" rtlCol="0">
            <a:spAutoFit/>
          </a:bodyPr>
          <a:lstStyle/>
          <a:p>
            <a:r>
              <a:rPr lang="en-US" sz="3200" dirty="0"/>
              <a:t>Extensions of the Metapopulation Model</a:t>
            </a:r>
          </a:p>
        </p:txBody>
      </p:sp>
      <p:pic>
        <p:nvPicPr>
          <p:cNvPr id="5" name="Picture 4">
            <a:extLst>
              <a:ext uri="{FF2B5EF4-FFF2-40B4-BE49-F238E27FC236}">
                <a16:creationId xmlns:a16="http://schemas.microsoft.com/office/drawing/2014/main" id="{AD62EECB-5E77-4487-B0CF-5FBB6B1B4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030" y="790282"/>
            <a:ext cx="4532401" cy="3771278"/>
          </a:xfrm>
          <a:prstGeom prst="rect">
            <a:avLst/>
          </a:prstGeom>
        </p:spPr>
      </p:pic>
      <p:sp>
        <p:nvSpPr>
          <p:cNvPr id="6" name="TextBox 5">
            <a:extLst>
              <a:ext uri="{FF2B5EF4-FFF2-40B4-BE49-F238E27FC236}">
                <a16:creationId xmlns:a16="http://schemas.microsoft.com/office/drawing/2014/main" id="{93D318AC-06D1-4796-84FA-B5DBD74D14AE}"/>
              </a:ext>
            </a:extLst>
          </p:cNvPr>
          <p:cNvSpPr txBox="1"/>
          <p:nvPr/>
        </p:nvSpPr>
        <p:spPr>
          <a:xfrm>
            <a:off x="376030" y="4744279"/>
            <a:ext cx="4659796" cy="1631216"/>
          </a:xfrm>
          <a:prstGeom prst="rect">
            <a:avLst/>
          </a:prstGeom>
          <a:noFill/>
        </p:spPr>
        <p:txBody>
          <a:bodyPr wrap="square" rtlCol="0">
            <a:spAutoFit/>
          </a:bodyPr>
          <a:lstStyle/>
          <a:p>
            <a:pPr algn="ctr"/>
            <a:r>
              <a:rPr lang="en-US" sz="2000" dirty="0"/>
              <a:t>The most abundant bird species of southern New England forest, the ground-nesting Ovenbird, was virtually absent from this mature forest fragment in East Hartford, CT.</a:t>
            </a:r>
          </a:p>
        </p:txBody>
      </p:sp>
      <p:sp>
        <p:nvSpPr>
          <p:cNvPr id="7" name="TextBox 6">
            <a:extLst>
              <a:ext uri="{FF2B5EF4-FFF2-40B4-BE49-F238E27FC236}">
                <a16:creationId xmlns:a16="http://schemas.microsoft.com/office/drawing/2014/main" id="{715E1BE0-F83B-4949-90D4-2DB1C833AFE5}"/>
              </a:ext>
            </a:extLst>
          </p:cNvPr>
          <p:cNvSpPr txBox="1"/>
          <p:nvPr/>
        </p:nvSpPr>
        <p:spPr>
          <a:xfrm>
            <a:off x="5279530" y="1424082"/>
            <a:ext cx="6536440" cy="5016758"/>
          </a:xfrm>
          <a:prstGeom prst="rect">
            <a:avLst/>
          </a:prstGeom>
          <a:noFill/>
        </p:spPr>
        <p:txBody>
          <a:bodyPr wrap="square" rtlCol="0">
            <a:spAutoFit/>
          </a:bodyPr>
          <a:lstStyle/>
          <a:p>
            <a:pPr marL="342900" indent="-342900">
              <a:buFont typeface="Arial" panose="020B0604020202020204" pitchFamily="34" charset="0"/>
              <a:buChar char="•"/>
            </a:pPr>
            <a:r>
              <a:rPr lang="en-US" sz="2000" dirty="0"/>
              <a:t>The </a:t>
            </a:r>
            <a:r>
              <a:rPr lang="en-US" sz="2000" dirty="0">
                <a:solidFill>
                  <a:srgbClr val="FF0000"/>
                </a:solidFill>
              </a:rPr>
              <a:t>ideal free distribution </a:t>
            </a:r>
            <a:r>
              <a:rPr lang="en-US" sz="2000" dirty="0"/>
              <a:t>model extends the metapopulation concept by asserting that individuals disperse from patches of high to low quality habitat.</a:t>
            </a:r>
          </a:p>
          <a:p>
            <a:pPr marL="342900" indent="-342900">
              <a:buFont typeface="Arial" panose="020B0604020202020204" pitchFamily="34" charset="0"/>
              <a:buChar char="•"/>
            </a:pPr>
            <a:r>
              <a:rPr lang="en-US" sz="2000" dirty="0"/>
              <a:t>The expectation is that the highest quality patches are colonized first and the lowest quality ones are colonized last.</a:t>
            </a:r>
          </a:p>
          <a:p>
            <a:pPr marL="342900" indent="-342900">
              <a:buFont typeface="Arial" panose="020B0604020202020204" pitchFamily="34" charset="0"/>
              <a:buChar char="•"/>
            </a:pPr>
            <a:r>
              <a:rPr lang="en-US" sz="2000" dirty="0"/>
              <a:t>It also assumes that as a population grows within a patch, habitat quality declines are resources in it are consumed.</a:t>
            </a:r>
          </a:p>
          <a:p>
            <a:pPr marL="342900" indent="-342900">
              <a:buFont typeface="Arial" panose="020B0604020202020204" pitchFamily="34" charset="0"/>
              <a:buChar char="•"/>
            </a:pPr>
            <a:r>
              <a:rPr lang="en-US" sz="2000" dirty="0"/>
              <a:t>Example: Forest fragments are well-documented as being lower quality habitats than contiguous forest for birds.  </a:t>
            </a:r>
          </a:p>
          <a:p>
            <a:pPr marL="914400" lvl="1" indent="-457200">
              <a:buFont typeface="+mj-lt"/>
              <a:buAutoNum type="alphaLcPeriod"/>
            </a:pPr>
            <a:r>
              <a:rPr lang="en-US" sz="2000" dirty="0"/>
              <a:t>They have a greater area/edge ratio, which leads to greater predator densities.</a:t>
            </a:r>
          </a:p>
          <a:p>
            <a:pPr marL="914400" lvl="1" indent="-457200">
              <a:buFont typeface="+mj-lt"/>
              <a:buAutoNum type="alphaLcPeriod"/>
            </a:pPr>
            <a:r>
              <a:rPr lang="en-US" sz="2000" dirty="0"/>
              <a:t>Food density has also been documented to be lower.</a:t>
            </a:r>
          </a:p>
          <a:p>
            <a:pPr marL="914400" lvl="1" indent="-457200">
              <a:buFont typeface="+mj-lt"/>
              <a:buAutoNum type="alphaLcPeriod"/>
            </a:pPr>
            <a:r>
              <a:rPr lang="en-US" sz="2000" dirty="0"/>
              <a:t>Consequently, reproductive success is low.</a:t>
            </a:r>
          </a:p>
          <a:p>
            <a:pPr marL="342900" indent="-342900">
              <a:buFont typeface="Arial" panose="020B0604020202020204" pitchFamily="34" charset="0"/>
              <a:buChar char="•"/>
            </a:pPr>
            <a:r>
              <a:rPr lang="en-US" sz="2000" dirty="0"/>
              <a:t>To the extent that this model applies, it affects interpretation of species’ rarity.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2A3FCDBC-9BD5-4207-815E-BD985F38F8A1}"/>
              </a:ext>
            </a:extLst>
          </p:cNvPr>
          <p:cNvSpPr>
            <a:spLocks noGrp="1" noChangeArrowheads="1"/>
          </p:cNvSpPr>
          <p:nvPr>
            <p:ph type="title"/>
          </p:nvPr>
        </p:nvSpPr>
        <p:spPr>
          <a:xfrm>
            <a:off x="0" y="0"/>
            <a:ext cx="4710953" cy="1143000"/>
          </a:xfrm>
          <a:effectLst>
            <a:outerShdw dist="35921" dir="2700000" algn="ctr" rotWithShape="0">
              <a:schemeClr val="tx1"/>
            </a:outerShdw>
          </a:effectLst>
        </p:spPr>
        <p:txBody>
          <a:bodyPr/>
          <a:lstStyle/>
          <a:p>
            <a:r>
              <a:rPr lang="en-US" altLang="en-US" sz="3600" b="1" dirty="0">
                <a:solidFill>
                  <a:schemeClr val="bg1"/>
                </a:solidFill>
              </a:rPr>
              <a:t>Landscape Model</a:t>
            </a:r>
          </a:p>
        </p:txBody>
      </p:sp>
      <p:sp>
        <p:nvSpPr>
          <p:cNvPr id="2" name="TextBox 1">
            <a:extLst>
              <a:ext uri="{FF2B5EF4-FFF2-40B4-BE49-F238E27FC236}">
                <a16:creationId xmlns:a16="http://schemas.microsoft.com/office/drawing/2014/main" id="{25CAB882-82B9-49B1-B077-AC9DF6F916F4}"/>
              </a:ext>
            </a:extLst>
          </p:cNvPr>
          <p:cNvSpPr txBox="1"/>
          <p:nvPr/>
        </p:nvSpPr>
        <p:spPr>
          <a:xfrm>
            <a:off x="4886154" y="2707342"/>
            <a:ext cx="6974541" cy="3477875"/>
          </a:xfrm>
          <a:prstGeom prst="rect">
            <a:avLst/>
          </a:prstGeom>
          <a:noFill/>
        </p:spPr>
        <p:txBody>
          <a:bodyPr wrap="square" rtlCol="0">
            <a:spAutoFit/>
          </a:bodyPr>
          <a:lstStyle/>
          <a:p>
            <a:pPr marL="342900" indent="-342900">
              <a:buFont typeface="Arial" panose="020B0604020202020204" pitchFamily="34" charset="0"/>
              <a:buChar char="•"/>
            </a:pPr>
            <a:r>
              <a:rPr lang="en-US" sz="2200" b="1" dirty="0">
                <a:solidFill>
                  <a:schemeClr val="bg1"/>
                </a:solidFill>
                <a:effectLst>
                  <a:outerShdw blurRad="38100" dist="38100" dir="2700000" algn="tl">
                    <a:srgbClr val="000000">
                      <a:alpha val="43137"/>
                    </a:srgbClr>
                  </a:outerShdw>
                </a:effectLst>
              </a:rPr>
              <a:t>A further extension asserts that the quality of a habitat is affected by the nature of adjacent habitats, which influences populations of species within the habitat.</a:t>
            </a:r>
          </a:p>
          <a:p>
            <a:pPr marL="342900" indent="-342900">
              <a:buFont typeface="Arial" panose="020B0604020202020204" pitchFamily="34" charset="0"/>
              <a:buChar char="•"/>
            </a:pPr>
            <a:r>
              <a:rPr lang="en-US" sz="2200" b="1" dirty="0">
                <a:solidFill>
                  <a:schemeClr val="bg1"/>
                </a:solidFill>
                <a:effectLst>
                  <a:outerShdw blurRad="38100" dist="38100" dir="2700000" algn="tl">
                    <a:srgbClr val="000000">
                      <a:alpha val="43137"/>
                    </a:srgbClr>
                  </a:outerShdw>
                </a:effectLst>
              </a:rPr>
              <a:t>For example, forest adjacent to intensively managed agricultural land would be expected to have a lower quality than forest next to an undisturbed field.</a:t>
            </a:r>
          </a:p>
          <a:p>
            <a:pPr marL="342900" indent="-342900">
              <a:buFont typeface="Arial" panose="020B0604020202020204" pitchFamily="34" charset="0"/>
              <a:buChar char="•"/>
            </a:pPr>
            <a:r>
              <a:rPr lang="en-US" sz="2200" b="1" dirty="0">
                <a:solidFill>
                  <a:schemeClr val="bg1"/>
                </a:solidFill>
                <a:effectLst>
                  <a:outerShdw blurRad="38100" dist="38100" dir="2700000" algn="tl">
                    <a:srgbClr val="000000">
                      <a:alpha val="43137"/>
                    </a:srgbClr>
                  </a:outerShdw>
                </a:effectLst>
              </a:rPr>
              <a:t>Consequently, the rarity of a species living next to disturbed habitat must be viewed differently than that of a species where no disturbance occurs.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FCF38-7DC2-498B-9930-1768405E73C9}"/>
              </a:ext>
            </a:extLst>
          </p:cNvPr>
          <p:cNvSpPr>
            <a:spLocks noGrp="1"/>
          </p:cNvSpPr>
          <p:nvPr>
            <p:ph type="title"/>
          </p:nvPr>
        </p:nvSpPr>
        <p:spPr>
          <a:xfrm>
            <a:off x="393350" y="230652"/>
            <a:ext cx="6543845" cy="793376"/>
          </a:xfrm>
        </p:spPr>
        <p:txBody>
          <a:bodyPr>
            <a:normAutofit/>
          </a:bodyPr>
          <a:lstStyle/>
          <a:p>
            <a:pPr algn="ctr"/>
            <a:r>
              <a:rPr lang="en-US" sz="3600" dirty="0">
                <a:latin typeface="Times New Roman" panose="02020603050405020304" pitchFamily="18" charset="0"/>
                <a:cs typeface="Times New Roman" panose="02020603050405020304" pitchFamily="18" charset="0"/>
              </a:rPr>
              <a:t>Population Trends</a:t>
            </a:r>
          </a:p>
        </p:txBody>
      </p:sp>
      <p:pic>
        <p:nvPicPr>
          <p:cNvPr id="5" name="Content Placeholder 4">
            <a:extLst>
              <a:ext uri="{FF2B5EF4-FFF2-40B4-BE49-F238E27FC236}">
                <a16:creationId xmlns:a16="http://schemas.microsoft.com/office/drawing/2014/main" id="{B7F2841B-DD9C-48A1-8EFA-7691C66111A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4149" t="21994" r="31926" b="28100"/>
          <a:stretch/>
        </p:blipFill>
        <p:spPr>
          <a:xfrm>
            <a:off x="7301552" y="868742"/>
            <a:ext cx="4497098" cy="3336558"/>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pic>
      <p:sp>
        <p:nvSpPr>
          <p:cNvPr id="3" name="TextBox 2">
            <a:extLst>
              <a:ext uri="{FF2B5EF4-FFF2-40B4-BE49-F238E27FC236}">
                <a16:creationId xmlns:a16="http://schemas.microsoft.com/office/drawing/2014/main" id="{9AFE4CFA-06C0-44E8-A365-2AFB8D2131B4}"/>
              </a:ext>
            </a:extLst>
          </p:cNvPr>
          <p:cNvSpPr txBox="1"/>
          <p:nvPr/>
        </p:nvSpPr>
        <p:spPr>
          <a:xfrm>
            <a:off x="393350" y="1227580"/>
            <a:ext cx="6378511"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Assessment of the conservation concern associated with a rare population is greatly enhanced by examining data on population trends.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shape of a population trajectory is often non-linear.  </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the case of declines, concave declines indicate a slowing rate of decline, convex declines indicate an increasing rate and linear declines indicate a constant rate.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Quadratic models often best approximate rates of decline, although exponential models and power functions also can fit data well.</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the case of the Guam Flycatcher (right), a convex decline reached its vertical asymptote, such that the rate of decline approached infinity.  The consequence was that numbers dropped so fast that the species disappeared before a planned captive breeding program could be implemented.</a:t>
            </a:r>
          </a:p>
        </p:txBody>
      </p:sp>
      <p:sp>
        <p:nvSpPr>
          <p:cNvPr id="4" name="TextBox 3">
            <a:extLst>
              <a:ext uri="{FF2B5EF4-FFF2-40B4-BE49-F238E27FC236}">
                <a16:creationId xmlns:a16="http://schemas.microsoft.com/office/drawing/2014/main" id="{31DCDA7A-8A5E-4D86-9055-1EAA7B265923}"/>
              </a:ext>
            </a:extLst>
          </p:cNvPr>
          <p:cNvSpPr txBox="1"/>
          <p:nvPr/>
        </p:nvSpPr>
        <p:spPr>
          <a:xfrm>
            <a:off x="7415316" y="4358042"/>
            <a:ext cx="4287800" cy="163121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The rate of population decline by the Guam Flycatcher reached its vertical asymptote in 1983, resulting in the population disappearing within a matter of months.</a:t>
            </a:r>
          </a:p>
        </p:txBody>
      </p:sp>
    </p:spTree>
    <p:extLst>
      <p:ext uri="{BB962C8B-B14F-4D97-AF65-F5344CB8AC3E}">
        <p14:creationId xmlns:p14="http://schemas.microsoft.com/office/powerpoint/2010/main" val="309538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F1B3D-C1C5-481B-8729-6CDE603FBCC4}"/>
              </a:ext>
            </a:extLst>
          </p:cNvPr>
          <p:cNvSpPr>
            <a:spLocks noGrp="1"/>
          </p:cNvSpPr>
          <p:nvPr>
            <p:ph type="title"/>
          </p:nvPr>
        </p:nvSpPr>
        <p:spPr>
          <a:xfrm>
            <a:off x="2221036" y="16351"/>
            <a:ext cx="7749927" cy="912346"/>
          </a:xfrm>
        </p:spPr>
        <p:txBody>
          <a:bodyPr>
            <a:noAutofit/>
          </a:bodyPr>
          <a:lstStyle/>
          <a:p>
            <a:r>
              <a:rPr lang="en-US" sz="3200" dirty="0">
                <a:latin typeface="Times New Roman" panose="02020603050405020304" pitchFamily="18" charset="0"/>
                <a:cs typeface="Times New Roman" panose="02020603050405020304" pitchFamily="18" charset="0"/>
              </a:rPr>
              <a:t>Breeding Bird Survey Population Trajectories</a:t>
            </a:r>
          </a:p>
        </p:txBody>
      </p:sp>
      <p:graphicFrame>
        <p:nvGraphicFramePr>
          <p:cNvPr id="8" name="Content Placeholder 7">
            <a:extLst>
              <a:ext uri="{FF2B5EF4-FFF2-40B4-BE49-F238E27FC236}">
                <a16:creationId xmlns:a16="http://schemas.microsoft.com/office/drawing/2014/main" id="{6BDCFDE4-D169-485B-A3E8-0FFF5D42BBD6}"/>
              </a:ext>
            </a:extLst>
          </p:cNvPr>
          <p:cNvGraphicFramePr>
            <a:graphicFrameLocks noGrp="1"/>
          </p:cNvGraphicFramePr>
          <p:nvPr>
            <p:ph idx="1"/>
            <p:extLst>
              <p:ext uri="{D42A27DB-BD31-4B8C-83A1-F6EECF244321}">
                <p14:modId xmlns:p14="http://schemas.microsoft.com/office/powerpoint/2010/main" val="1572525085"/>
              </p:ext>
            </p:extLst>
          </p:nvPr>
        </p:nvGraphicFramePr>
        <p:xfrm>
          <a:off x="6374295" y="1069910"/>
          <a:ext cx="5261114" cy="36385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6BDCFDE4-D169-485B-A3E8-0FFF5D42BBD6}"/>
              </a:ext>
            </a:extLst>
          </p:cNvPr>
          <p:cNvGraphicFramePr>
            <a:graphicFrameLocks/>
          </p:cNvGraphicFramePr>
          <p:nvPr>
            <p:extLst>
              <p:ext uri="{D42A27DB-BD31-4B8C-83A1-F6EECF244321}">
                <p14:modId xmlns:p14="http://schemas.microsoft.com/office/powerpoint/2010/main" val="1855621199"/>
              </p:ext>
            </p:extLst>
          </p:nvPr>
        </p:nvGraphicFramePr>
        <p:xfrm>
          <a:off x="556591" y="1069911"/>
          <a:ext cx="5261114" cy="363856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B330950C-216B-4E97-A9B8-D25A3FE1115D}"/>
              </a:ext>
            </a:extLst>
          </p:cNvPr>
          <p:cNvSpPr txBox="1"/>
          <p:nvPr/>
        </p:nvSpPr>
        <p:spPr>
          <a:xfrm>
            <a:off x="556591" y="4771301"/>
            <a:ext cx="5261113" cy="707886"/>
          </a:xfrm>
          <a:prstGeom prst="rect">
            <a:avLst/>
          </a:prstGeom>
          <a:noFill/>
        </p:spPr>
        <p:txBody>
          <a:bodyPr wrap="square" rtlCol="0">
            <a:spAutoFit/>
          </a:bodyPr>
          <a:lstStyle/>
          <a:p>
            <a:pPr marL="342900" indent="-342900" algn="ct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Indigo Bunting breeding populations have undergone a long-term, linear decline.</a:t>
            </a:r>
          </a:p>
        </p:txBody>
      </p:sp>
      <p:sp>
        <p:nvSpPr>
          <p:cNvPr id="12" name="Rectangle 11">
            <a:extLst>
              <a:ext uri="{FF2B5EF4-FFF2-40B4-BE49-F238E27FC236}">
                <a16:creationId xmlns:a16="http://schemas.microsoft.com/office/drawing/2014/main" id="{ED9ABDAC-DF59-43CC-B0AE-2630E72EBE43}"/>
              </a:ext>
            </a:extLst>
          </p:cNvPr>
          <p:cNvSpPr/>
          <p:nvPr/>
        </p:nvSpPr>
        <p:spPr>
          <a:xfrm>
            <a:off x="6374295" y="4781282"/>
            <a:ext cx="5261114" cy="707886"/>
          </a:xfrm>
          <a:prstGeom prst="rect">
            <a:avLst/>
          </a:prstGeom>
        </p:spPr>
        <p:txBody>
          <a:bodyPr wrap="square">
            <a:spAutoFit/>
          </a:bodyPr>
          <a:lstStyle/>
          <a:p>
            <a:pPr marL="342900" indent="-342900" algn="ct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Eastern Towhee breeding populations have undergone a long-term, parabolic decline.</a:t>
            </a:r>
          </a:p>
        </p:txBody>
      </p:sp>
      <p:sp>
        <p:nvSpPr>
          <p:cNvPr id="13" name="TextBox 12">
            <a:extLst>
              <a:ext uri="{FF2B5EF4-FFF2-40B4-BE49-F238E27FC236}">
                <a16:creationId xmlns:a16="http://schemas.microsoft.com/office/drawing/2014/main" id="{89068528-9FFE-4360-9539-47EA01AB3EE4}"/>
              </a:ext>
            </a:extLst>
          </p:cNvPr>
          <p:cNvSpPr txBox="1"/>
          <p:nvPr/>
        </p:nvSpPr>
        <p:spPr>
          <a:xfrm>
            <a:off x="556591" y="5561972"/>
            <a:ext cx="11078818"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Although both these species are still widespread and common, their long-term North American population trajectories indicate a cause for conservation concern and suggest that efforts be made to identify causes of the declines.</a:t>
            </a:r>
          </a:p>
        </p:txBody>
      </p:sp>
    </p:spTree>
    <p:extLst>
      <p:ext uri="{BB962C8B-B14F-4D97-AF65-F5344CB8AC3E}">
        <p14:creationId xmlns:p14="http://schemas.microsoft.com/office/powerpoint/2010/main" val="398068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6C806-190F-48A2-81E7-D8E1D4FF2626}"/>
              </a:ext>
            </a:extLst>
          </p:cNvPr>
          <p:cNvSpPr>
            <a:spLocks noGrp="1"/>
          </p:cNvSpPr>
          <p:nvPr>
            <p:ph type="title"/>
          </p:nvPr>
        </p:nvSpPr>
        <p:spPr>
          <a:xfrm>
            <a:off x="1071521" y="1"/>
            <a:ext cx="5051134" cy="725714"/>
          </a:xfrm>
        </p:spPr>
        <p:txBody>
          <a:bodyPr>
            <a:normAutofit/>
          </a:bodyPr>
          <a:lstStyle/>
          <a:p>
            <a:r>
              <a:rPr lang="en-US" sz="3200" dirty="0">
                <a:latin typeface="Times New Roman" panose="02020603050405020304" pitchFamily="18" charset="0"/>
                <a:cs typeface="Times New Roman" panose="02020603050405020304" pitchFamily="18" charset="0"/>
              </a:rPr>
              <a:t>Assessing Causes of Declines</a:t>
            </a:r>
          </a:p>
        </p:txBody>
      </p:sp>
      <p:pic>
        <p:nvPicPr>
          <p:cNvPr id="5" name="Content Placeholder 4">
            <a:extLst>
              <a:ext uri="{FF2B5EF4-FFF2-40B4-BE49-F238E27FC236}">
                <a16:creationId xmlns:a16="http://schemas.microsoft.com/office/drawing/2014/main" id="{3AE67793-9D86-4044-8D59-5AD15391969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8136" t="22001" r="33499" b="33230"/>
          <a:stretch/>
        </p:blipFill>
        <p:spPr>
          <a:xfrm>
            <a:off x="7142396" y="461490"/>
            <a:ext cx="4431061" cy="3501965"/>
          </a:xfrm>
        </p:spPr>
      </p:pic>
      <p:sp>
        <p:nvSpPr>
          <p:cNvPr id="6" name="TextBox 5">
            <a:extLst>
              <a:ext uri="{FF2B5EF4-FFF2-40B4-BE49-F238E27FC236}">
                <a16:creationId xmlns:a16="http://schemas.microsoft.com/office/drawing/2014/main" id="{CA83ECD9-811E-4D75-AF24-EF1462DAFF39}"/>
              </a:ext>
            </a:extLst>
          </p:cNvPr>
          <p:cNvSpPr txBox="1"/>
          <p:nvPr/>
        </p:nvSpPr>
        <p:spPr>
          <a:xfrm>
            <a:off x="7142396" y="5226785"/>
            <a:ext cx="4588819" cy="1323439"/>
          </a:xfrm>
          <a:prstGeom prst="rect">
            <a:avLst/>
          </a:prstGeom>
          <a:noFill/>
        </p:spPr>
        <p:txBody>
          <a:bodyPr wrap="square" rtlCol="0">
            <a:spAutoFit/>
          </a:bodyPr>
          <a:lstStyle/>
          <a:p>
            <a:pPr marL="457200" indent="-457200">
              <a:buFont typeface="+mj-lt"/>
              <a:buAutoNum type="alphaLcPeriod" startAt="4"/>
            </a:pPr>
            <a:r>
              <a:rPr lang="en-US" sz="2000" dirty="0">
                <a:latin typeface="Times New Roman" panose="02020603050405020304" pitchFamily="18" charset="0"/>
                <a:cs typeface="Times New Roman" panose="02020603050405020304" pitchFamily="18" charset="0"/>
              </a:rPr>
              <a:t>Despite this, since the 1990s the population trend has turned out to be non-linear.  For no certain reason, it is now increasing.</a:t>
            </a:r>
          </a:p>
        </p:txBody>
      </p:sp>
      <p:sp>
        <p:nvSpPr>
          <p:cNvPr id="3" name="TextBox 2">
            <a:extLst>
              <a:ext uri="{FF2B5EF4-FFF2-40B4-BE49-F238E27FC236}">
                <a16:creationId xmlns:a16="http://schemas.microsoft.com/office/drawing/2014/main" id="{E2689C71-450C-4E4A-AFE5-A439E4A7676E}"/>
              </a:ext>
            </a:extLst>
          </p:cNvPr>
          <p:cNvSpPr txBox="1"/>
          <p:nvPr/>
        </p:nvSpPr>
        <p:spPr>
          <a:xfrm>
            <a:off x="282388" y="610136"/>
            <a:ext cx="6629400" cy="5940088"/>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Key to stemming and reversing declines is identifying the causes of the declines.</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Doing so often must rely upon circumstantial evidence, as gathering experimental data can be impractical and time consuming at a time when responding immediately can be critical.</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Case study: the Rota White-eye:</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With only limited data, the rate of population decline was initially computed to be linear: final population = 9.93 – 0.10 (initial population).</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The decline was coincident with a population buildup by the introduced and predatory Black </a:t>
            </a:r>
            <a:r>
              <a:rPr lang="en-US" sz="2000" dirty="0" err="1">
                <a:latin typeface="Times New Roman" panose="02020603050405020304" pitchFamily="18" charset="0"/>
                <a:cs typeface="Times New Roman" panose="02020603050405020304" pitchFamily="18" charset="0"/>
              </a:rPr>
              <a:t>Drongo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Drongos</a:t>
            </a:r>
            <a:r>
              <a:rPr lang="en-US" sz="2000" dirty="0">
                <a:latin typeface="Times New Roman" panose="02020603050405020304" pitchFamily="18" charset="0"/>
                <a:cs typeface="Times New Roman" panose="02020603050405020304" pitchFamily="18" charset="0"/>
              </a:rPr>
              <a:t> were common where white-eyes were absent and they were rare where remaining white-eyes were present.</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Hence, a control program was instituted where </a:t>
            </a:r>
            <a:r>
              <a:rPr lang="en-US" sz="2000" dirty="0" err="1">
                <a:latin typeface="Times New Roman" panose="02020603050405020304" pitchFamily="18" charset="0"/>
                <a:cs typeface="Times New Roman" panose="02020603050405020304" pitchFamily="18" charset="0"/>
              </a:rPr>
              <a:t>drongos</a:t>
            </a:r>
            <a:r>
              <a:rPr lang="en-US" sz="2000" dirty="0">
                <a:latin typeface="Times New Roman" panose="02020603050405020304" pitchFamily="18" charset="0"/>
                <a:cs typeface="Times New Roman" panose="02020603050405020304" pitchFamily="18" charset="0"/>
              </a:rPr>
              <a:t> were removed particularly where white-eyes were present.  This program ran out of funds, however, so was discontinued.</a:t>
            </a:r>
          </a:p>
        </p:txBody>
      </p:sp>
      <p:sp>
        <p:nvSpPr>
          <p:cNvPr id="4" name="TextBox 3">
            <a:extLst>
              <a:ext uri="{FF2B5EF4-FFF2-40B4-BE49-F238E27FC236}">
                <a16:creationId xmlns:a16="http://schemas.microsoft.com/office/drawing/2014/main" id="{232CA992-14F3-4063-8297-27B3C3F556CA}"/>
              </a:ext>
            </a:extLst>
          </p:cNvPr>
          <p:cNvSpPr txBox="1"/>
          <p:nvPr/>
        </p:nvSpPr>
        <p:spPr>
          <a:xfrm>
            <a:off x="7159992" y="4012475"/>
            <a:ext cx="4553626"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This is the first known photograph of a Rota White-eye.</a:t>
            </a:r>
            <a:endParaRPr lang="en-US" sz="2000" dirty="0"/>
          </a:p>
        </p:txBody>
      </p:sp>
    </p:spTree>
    <p:extLst>
      <p:ext uri="{BB962C8B-B14F-4D97-AF65-F5344CB8AC3E}">
        <p14:creationId xmlns:p14="http://schemas.microsoft.com/office/powerpoint/2010/main" val="191600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fade">
                                      <p:cBhvr>
                                        <p:cTn id="3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9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4EC54-F51E-4B2B-B21B-1635DEF23EBC}"/>
              </a:ext>
            </a:extLst>
          </p:cNvPr>
          <p:cNvSpPr>
            <a:spLocks noGrp="1"/>
          </p:cNvSpPr>
          <p:nvPr>
            <p:ph type="title"/>
          </p:nvPr>
        </p:nvSpPr>
        <p:spPr>
          <a:xfrm>
            <a:off x="5937611" y="238675"/>
            <a:ext cx="5469835" cy="1325563"/>
          </a:xfrm>
        </p:spPr>
        <p:txBody>
          <a:bodyPr>
            <a:normAutofit/>
          </a:bodyPr>
          <a:lstStyle/>
          <a:p>
            <a:pPr algn="ctr"/>
            <a:r>
              <a:rPr lang="en-US" sz="3600" dirty="0">
                <a:latin typeface="Times New Roman" panose="02020603050405020304" pitchFamily="18" charset="0"/>
                <a:cs typeface="Times New Roman" panose="02020603050405020304" pitchFamily="18" charset="0"/>
              </a:rPr>
              <a:t>Excerpt from: </a:t>
            </a:r>
            <a:r>
              <a:rPr lang="en-US" sz="3600" i="1" dirty="0">
                <a:latin typeface="Times New Roman" panose="02020603050405020304" pitchFamily="18" charset="0"/>
                <a:cs typeface="Times New Roman" panose="02020603050405020304" pitchFamily="18" charset="0"/>
              </a:rPr>
              <a:t>Saving the Red-eyed Vireo</a:t>
            </a:r>
          </a:p>
        </p:txBody>
      </p:sp>
      <p:pic>
        <p:nvPicPr>
          <p:cNvPr id="5" name="Content Placeholder 4">
            <a:extLst>
              <a:ext uri="{FF2B5EF4-FFF2-40B4-BE49-F238E27FC236}">
                <a16:creationId xmlns:a16="http://schemas.microsoft.com/office/drawing/2014/main" id="{54000E88-B0AE-4429-B877-827C2EC9DC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4019" y="365125"/>
            <a:ext cx="4505943" cy="3320856"/>
          </a:xfrm>
        </p:spPr>
      </p:pic>
      <p:sp>
        <p:nvSpPr>
          <p:cNvPr id="6" name="TextBox 5">
            <a:extLst>
              <a:ext uri="{FF2B5EF4-FFF2-40B4-BE49-F238E27FC236}">
                <a16:creationId xmlns:a16="http://schemas.microsoft.com/office/drawing/2014/main" id="{461C22A6-121C-4CE3-891E-431D1744A33E}"/>
              </a:ext>
            </a:extLst>
          </p:cNvPr>
          <p:cNvSpPr txBox="1"/>
          <p:nvPr/>
        </p:nvSpPr>
        <p:spPr>
          <a:xfrm>
            <a:off x="5627077" y="1564238"/>
            <a:ext cx="6090904" cy="4493538"/>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The time to extinction equals zero.  This expression is of a calculus concept: a reflection on that point on a graph when the rate of population decline approaches infinity.  My first practical experience with the idea came from the remote island of Guam, where a colleague had described for me his experience in trying to save the Guam Flycatcher.  From the time of developing a plan to captive breed birds to actually implementing it, a matter of a few months, the species had gone from </a:t>
            </a:r>
            <a:r>
              <a:rPr lang="en-US" sz="2200" dirty="0" err="1">
                <a:latin typeface="Times New Roman" panose="02020603050405020304" pitchFamily="18" charset="0"/>
                <a:cs typeface="Times New Roman" panose="02020603050405020304" pitchFamily="18" charset="0"/>
              </a:rPr>
              <a:t>saveable</a:t>
            </a:r>
            <a:r>
              <a:rPr lang="en-US" sz="2200" dirty="0">
                <a:latin typeface="Times New Roman" panose="02020603050405020304" pitchFamily="18" charset="0"/>
                <a:cs typeface="Times New Roman" panose="02020603050405020304" pitchFamily="18" charset="0"/>
              </a:rPr>
              <a:t> to extinct.  Unknown to him, the rate of population decline had reached during those months infinity.  Free fall.   </a:t>
            </a:r>
          </a:p>
        </p:txBody>
      </p:sp>
      <p:sp>
        <p:nvSpPr>
          <p:cNvPr id="7" name="TextBox 6">
            <a:extLst>
              <a:ext uri="{FF2B5EF4-FFF2-40B4-BE49-F238E27FC236}">
                <a16:creationId xmlns:a16="http://schemas.microsoft.com/office/drawing/2014/main" id="{E94DB804-9573-4F2E-A910-E056F41E17D0}"/>
              </a:ext>
            </a:extLst>
          </p:cNvPr>
          <p:cNvSpPr txBox="1"/>
          <p:nvPr/>
        </p:nvSpPr>
        <p:spPr>
          <a:xfrm>
            <a:off x="474019" y="4041913"/>
            <a:ext cx="4734085" cy="2246769"/>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The Red-eyed Vireo is the second-most common forest bird in southern New England.  Yet, its future is not secure.  Deforestation, forest fragmentation, urbanization and tree disease are all potentially catastrophic for populations of the species. </a:t>
            </a:r>
          </a:p>
        </p:txBody>
      </p:sp>
    </p:spTree>
    <p:extLst>
      <p:ext uri="{BB962C8B-B14F-4D97-AF65-F5344CB8AC3E}">
        <p14:creationId xmlns:p14="http://schemas.microsoft.com/office/powerpoint/2010/main" val="73483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8F166-B29A-486F-9269-F72A2C5D5A2F}"/>
              </a:ext>
            </a:extLst>
          </p:cNvPr>
          <p:cNvSpPr>
            <a:spLocks noGrp="1"/>
          </p:cNvSpPr>
          <p:nvPr>
            <p:ph type="title"/>
          </p:nvPr>
        </p:nvSpPr>
        <p:spPr>
          <a:xfrm>
            <a:off x="1296642" y="231499"/>
            <a:ext cx="3648489" cy="1325563"/>
          </a:xfrm>
        </p:spPr>
        <p:txBody>
          <a:bodyPr>
            <a:normAutofit/>
          </a:bodyPr>
          <a:lstStyle/>
          <a:p>
            <a:r>
              <a:rPr lang="en-US" sz="3600" dirty="0">
                <a:latin typeface="Times New Roman" panose="02020603050405020304" pitchFamily="18" charset="0"/>
                <a:cs typeface="Times New Roman" panose="02020603050405020304" pitchFamily="18" charset="0"/>
              </a:rPr>
              <a:t>Population Cycles</a:t>
            </a:r>
          </a:p>
        </p:txBody>
      </p:sp>
      <p:sp>
        <p:nvSpPr>
          <p:cNvPr id="3" name="Content Placeholder 2">
            <a:extLst>
              <a:ext uri="{FF2B5EF4-FFF2-40B4-BE49-F238E27FC236}">
                <a16:creationId xmlns:a16="http://schemas.microsoft.com/office/drawing/2014/main" id="{B5E51D73-B468-4628-8FBE-6F72DEFA2FBA}"/>
              </a:ext>
            </a:extLst>
          </p:cNvPr>
          <p:cNvSpPr>
            <a:spLocks noGrp="1"/>
          </p:cNvSpPr>
          <p:nvPr>
            <p:ph idx="1"/>
          </p:nvPr>
        </p:nvSpPr>
        <p:spPr>
          <a:xfrm>
            <a:off x="450574" y="1613749"/>
            <a:ext cx="5340626" cy="4667250"/>
          </a:xfrm>
        </p:spPr>
        <p:txBody>
          <a:bodyPr>
            <a:normAutofit/>
          </a:bodyPr>
          <a:lstStyle/>
          <a:p>
            <a:r>
              <a:rPr lang="en-US" sz="2200" dirty="0">
                <a:latin typeface="Times New Roman" panose="02020603050405020304" pitchFamily="18" charset="0"/>
                <a:cs typeface="Times New Roman" panose="02020603050405020304" pitchFamily="18" charset="0"/>
              </a:rPr>
              <a:t>Population declines are not in themselves definitive evidence of conservation concern.</a:t>
            </a:r>
          </a:p>
          <a:p>
            <a:r>
              <a:rPr lang="en-US" sz="2200" dirty="0">
                <a:latin typeface="Times New Roman" panose="02020603050405020304" pitchFamily="18" charset="0"/>
                <a:cs typeface="Times New Roman" panose="02020603050405020304" pitchFamily="18" charset="0"/>
              </a:rPr>
              <a:t>Many species undergo population cycles that can be related to such factors as variation in food availability, disease, weather patterns and predation.</a:t>
            </a:r>
          </a:p>
          <a:p>
            <a:r>
              <a:rPr lang="en-US" sz="2200" dirty="0">
                <a:latin typeface="Times New Roman" panose="02020603050405020304" pitchFamily="18" charset="0"/>
                <a:cs typeface="Times New Roman" panose="02020603050405020304" pitchFamily="18" charset="0"/>
              </a:rPr>
              <a:t>Cycles are typically 5-10 years in length, but much longer cycles also may occur.</a:t>
            </a:r>
          </a:p>
          <a:p>
            <a:r>
              <a:rPr lang="en-US" sz="2200" dirty="0">
                <a:latin typeface="Times New Roman" panose="02020603050405020304" pitchFamily="18" charset="0"/>
                <a:cs typeface="Times New Roman" panose="02020603050405020304" pitchFamily="18" charset="0"/>
              </a:rPr>
              <a:t>Winter populations of Yellow-</a:t>
            </a:r>
            <a:r>
              <a:rPr lang="en-US" sz="2200" dirty="0" err="1">
                <a:latin typeface="Times New Roman" panose="02020603050405020304" pitchFamily="18" charset="0"/>
                <a:cs typeface="Times New Roman" panose="02020603050405020304" pitchFamily="18" charset="0"/>
              </a:rPr>
              <a:t>rumped</a:t>
            </a:r>
            <a:r>
              <a:rPr lang="en-US" sz="2200" dirty="0">
                <a:latin typeface="Times New Roman" panose="02020603050405020304" pitchFamily="18" charset="0"/>
                <a:cs typeface="Times New Roman" panose="02020603050405020304" pitchFamily="18" charset="0"/>
              </a:rPr>
              <a:t> Warblers may undergo such cycles, as is suggested by long-term Christmas Count data.</a:t>
            </a:r>
          </a:p>
          <a:p>
            <a:endParaRPr lang="en-US" sz="2000" dirty="0">
              <a:latin typeface="Times New Roman" panose="02020603050405020304" pitchFamily="18" charset="0"/>
              <a:cs typeface="Times New Roman" panose="02020603050405020304" pitchFamily="18" charset="0"/>
            </a:endParaRPr>
          </a:p>
        </p:txBody>
      </p:sp>
      <p:graphicFrame>
        <p:nvGraphicFramePr>
          <p:cNvPr id="4" name="Chart 3">
            <a:extLst>
              <a:ext uri="{FF2B5EF4-FFF2-40B4-BE49-F238E27FC236}">
                <a16:creationId xmlns:a16="http://schemas.microsoft.com/office/drawing/2014/main" id="{E637AD7A-959D-4782-87EF-D7D6D5A85759}"/>
              </a:ext>
            </a:extLst>
          </p:cNvPr>
          <p:cNvGraphicFramePr>
            <a:graphicFrameLocks/>
          </p:cNvGraphicFramePr>
          <p:nvPr>
            <p:extLst>
              <p:ext uri="{D42A27DB-BD31-4B8C-83A1-F6EECF244321}">
                <p14:modId xmlns:p14="http://schemas.microsoft.com/office/powerpoint/2010/main" val="1351838773"/>
              </p:ext>
            </p:extLst>
          </p:nvPr>
        </p:nvGraphicFramePr>
        <p:xfrm>
          <a:off x="6400800" y="3416675"/>
          <a:ext cx="5340626" cy="3197501"/>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F521E88A-C638-481B-9F9B-C35D3B63C96C}"/>
              </a:ext>
            </a:extLst>
          </p:cNvPr>
          <p:cNvPicPr>
            <a:picLocks noChangeAspect="1"/>
          </p:cNvPicPr>
          <p:nvPr/>
        </p:nvPicPr>
        <p:blipFill rotWithShape="1">
          <a:blip r:embed="rId3">
            <a:extLst>
              <a:ext uri="{28A0092B-C50C-407E-A947-70E740481C1C}">
                <a14:useLocalDpi xmlns:a14="http://schemas.microsoft.com/office/drawing/2010/main" val="0"/>
              </a:ext>
            </a:extLst>
          </a:blip>
          <a:srcRect l="8986" r="22028" b="31944"/>
          <a:stretch/>
        </p:blipFill>
        <p:spPr>
          <a:xfrm>
            <a:off x="6939998" y="231499"/>
            <a:ext cx="4065104" cy="3007729"/>
          </a:xfrm>
          <a:prstGeom prst="rect">
            <a:avLst/>
          </a:prstGeom>
        </p:spPr>
      </p:pic>
    </p:spTree>
    <p:extLst>
      <p:ext uri="{BB962C8B-B14F-4D97-AF65-F5344CB8AC3E}">
        <p14:creationId xmlns:p14="http://schemas.microsoft.com/office/powerpoint/2010/main" val="42042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5367" name="Rectangle 7">
            <a:extLst>
              <a:ext uri="{FF2B5EF4-FFF2-40B4-BE49-F238E27FC236}">
                <a16:creationId xmlns:a16="http://schemas.microsoft.com/office/drawing/2014/main" id="{423ED5BD-0DEF-41D6-8143-D0E0B041B461}"/>
              </a:ext>
            </a:extLst>
          </p:cNvPr>
          <p:cNvSpPr>
            <a:spLocks noGrp="1" noChangeArrowheads="1"/>
          </p:cNvSpPr>
          <p:nvPr>
            <p:ph type="title"/>
          </p:nvPr>
        </p:nvSpPr>
        <p:spPr>
          <a:xfrm>
            <a:off x="5513294" y="779928"/>
            <a:ext cx="5540188" cy="869967"/>
          </a:xfrm>
          <a:extLst>
            <a:ext uri="{AF507438-7753-43E0-B8FC-AC1667EBCBE1}">
              <a14:hiddenEffects xmlns:a14="http://schemas.microsoft.com/office/drawing/2010/main">
                <a:effectLst>
                  <a:outerShdw dist="35921" dir="2700000" algn="ctr" rotWithShape="0">
                    <a:schemeClr val="tx1"/>
                  </a:outerShdw>
                </a:effectLst>
              </a14:hiddenEffects>
            </a:ext>
          </a:extLst>
        </p:spPr>
        <p:txBody>
          <a:bodyPr anchor="t"/>
          <a:lstStyle/>
          <a:p>
            <a:r>
              <a:rPr lang="en-US" altLang="en-US" sz="3600" dirty="0">
                <a:solidFill>
                  <a:schemeClr val="tx1"/>
                </a:solidFill>
              </a:rPr>
              <a:t>Population Cycles-continued</a:t>
            </a:r>
          </a:p>
        </p:txBody>
      </p:sp>
      <p:sp>
        <p:nvSpPr>
          <p:cNvPr id="30731" name="Rectangle 1035">
            <a:extLst>
              <a:ext uri="{FF2B5EF4-FFF2-40B4-BE49-F238E27FC236}">
                <a16:creationId xmlns:a16="http://schemas.microsoft.com/office/drawing/2014/main" id="{D2BEA725-1F58-4AB6-83A8-8DAE008518CD}"/>
              </a:ext>
            </a:extLst>
          </p:cNvPr>
          <p:cNvSpPr>
            <a:spLocks noGrp="1" noChangeArrowheads="1"/>
          </p:cNvSpPr>
          <p:nvPr>
            <p:ph type="body" idx="1"/>
          </p:nvPr>
        </p:nvSpPr>
        <p:spPr>
          <a:xfrm>
            <a:off x="5022574" y="2005357"/>
            <a:ext cx="6841434" cy="3202747"/>
          </a:xfrm>
        </p:spPr>
        <p:txBody>
          <a:bodyPr/>
          <a:lstStyle/>
          <a:p>
            <a:pPr>
              <a:spcBef>
                <a:spcPct val="0"/>
              </a:spcBef>
            </a:pPr>
            <a:r>
              <a:rPr lang="en-US" altLang="en-US" sz="2200" dirty="0"/>
              <a:t> Like most small mammals, the Red-backed Vole (left) undergoes annual and long term population cycles. </a:t>
            </a:r>
          </a:p>
          <a:p>
            <a:pPr>
              <a:spcBef>
                <a:spcPct val="0"/>
              </a:spcBef>
            </a:pPr>
            <a:r>
              <a:rPr lang="en-US" altLang="en-US" sz="2200" dirty="0"/>
              <a:t> In the temperate zone, often 90% or more of small mammal populations experience winter mortality.</a:t>
            </a:r>
          </a:p>
          <a:p>
            <a:pPr>
              <a:spcBef>
                <a:spcPct val="0"/>
              </a:spcBef>
            </a:pPr>
            <a:r>
              <a:rPr lang="en-US" altLang="en-US" sz="2200" dirty="0"/>
              <a:t>Depending on factors like disease, predator pressure and intraspecific competition for food, populations may also increase or decrease over a series of years.</a:t>
            </a:r>
          </a:p>
          <a:p>
            <a:pPr>
              <a:spcBef>
                <a:spcPct val="0"/>
              </a:spcBef>
            </a:pPr>
            <a:r>
              <a:rPr lang="en-US" altLang="en-US" sz="2200" dirty="0"/>
              <a:t>Years of extremely high populations may be followed by population crashes.</a:t>
            </a:r>
          </a:p>
        </p:txBody>
      </p:sp>
      <p:pic>
        <p:nvPicPr>
          <p:cNvPr id="30727" name="Picture 1031" descr="C:\Documents and Settings\User\My Documents\My Pictures\slides\mammals\Red-backed Vole.jpg">
            <a:extLst>
              <a:ext uri="{FF2B5EF4-FFF2-40B4-BE49-F238E27FC236}">
                <a16:creationId xmlns:a16="http://schemas.microsoft.com/office/drawing/2014/main" id="{DFDF0F02-81A8-44C7-9B0F-F20DAF2E76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583" y="325299"/>
            <a:ext cx="3962400" cy="30019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0730" name="Object 1034">
            <a:extLst>
              <a:ext uri="{FF2B5EF4-FFF2-40B4-BE49-F238E27FC236}">
                <a16:creationId xmlns:a16="http://schemas.microsoft.com/office/drawing/2014/main" id="{B8001709-5F54-4F18-A906-483A1478404F}"/>
              </a:ext>
            </a:extLst>
          </p:cNvPr>
          <p:cNvGraphicFramePr>
            <a:graphicFrameLocks noChangeAspect="1"/>
          </p:cNvGraphicFramePr>
          <p:nvPr>
            <p:extLst>
              <p:ext uri="{D42A27DB-BD31-4B8C-83A1-F6EECF244321}">
                <p14:modId xmlns:p14="http://schemas.microsoft.com/office/powerpoint/2010/main" val="1763599477"/>
              </p:ext>
            </p:extLst>
          </p:nvPr>
        </p:nvGraphicFramePr>
        <p:xfrm>
          <a:off x="351183" y="3530738"/>
          <a:ext cx="4114800" cy="3101975"/>
        </p:xfrm>
        <a:graphic>
          <a:graphicData uri="http://schemas.openxmlformats.org/presentationml/2006/ole">
            <mc:AlternateContent xmlns:mc="http://schemas.openxmlformats.org/markup-compatibility/2006">
              <mc:Choice xmlns:v="urn:schemas-microsoft-com:vml" Requires="v">
                <p:oleObj spid="_x0000_s1036" name="Chart" r:id="rId6" imgW="4486656" imgH="3381756" progId="Excel.Chart.8">
                  <p:embed/>
                </p:oleObj>
              </mc:Choice>
              <mc:Fallback>
                <p:oleObj name="Chart" r:id="rId6" imgW="4486656" imgH="3381756" progId="Excel.Chart.8">
                  <p:embed/>
                  <p:pic>
                    <p:nvPicPr>
                      <p:cNvPr id="30730" name="Object 1034">
                        <a:extLst>
                          <a:ext uri="{FF2B5EF4-FFF2-40B4-BE49-F238E27FC236}">
                            <a16:creationId xmlns:a16="http://schemas.microsoft.com/office/drawing/2014/main" id="{B8001709-5F54-4F18-A906-483A147840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183" y="3530738"/>
                        <a:ext cx="4114800" cy="310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31">
                                            <p:txEl>
                                              <p:pRg st="0" end="0"/>
                                            </p:txEl>
                                          </p:spTgt>
                                        </p:tgtEl>
                                        <p:attrNameLst>
                                          <p:attrName>style.visibility</p:attrName>
                                        </p:attrNameLst>
                                      </p:cBhvr>
                                      <p:to>
                                        <p:strVal val="visible"/>
                                      </p:to>
                                    </p:set>
                                    <p:animEffect transition="in" filter="fade">
                                      <p:cBhvr>
                                        <p:cTn id="7" dur="500"/>
                                        <p:tgtEl>
                                          <p:spTgt spid="30731">
                                            <p:txEl>
                                              <p:pRg st="0" end="0"/>
                                            </p:txEl>
                                          </p:spTgt>
                                        </p:tgtEl>
                                      </p:cBhvr>
                                    </p:animEffect>
                                  </p:childTnLst>
                                  <p:subTnLst>
                                    <p:audio>
                                      <p:cMediaNode mute="1">
                                        <p:cTn display="0" masterRel="sameClick">
                                          <p:stCondLst>
                                            <p:cond evt="begin" delay="0">
                                              <p:tn val="5"/>
                                            </p:cond>
                                          </p:stCondLst>
                                          <p:endCondLst>
                                            <p:cond evt="onStopAudio" delay="0">
                                              <p:tgtEl>
                                                <p:sldTgt/>
                                              </p:tgtEl>
                                            </p:cond>
                                          </p:endCondLst>
                                        </p:cTn>
                                        <p:tgtEl>
                                          <p:sndTgt r:embed="rId4" name="carbrak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31">
                                            <p:txEl>
                                              <p:pRg st="1" end="1"/>
                                            </p:txEl>
                                          </p:spTgt>
                                        </p:tgtEl>
                                        <p:attrNameLst>
                                          <p:attrName>style.visibility</p:attrName>
                                        </p:attrNameLst>
                                      </p:cBhvr>
                                      <p:to>
                                        <p:strVal val="visible"/>
                                      </p:to>
                                    </p:set>
                                    <p:animEffect transition="in" filter="fade">
                                      <p:cBhvr>
                                        <p:cTn id="12" dur="500"/>
                                        <p:tgtEl>
                                          <p:spTgt spid="30731">
                                            <p:txEl>
                                              <p:pRg st="1" end="1"/>
                                            </p:txEl>
                                          </p:spTgt>
                                        </p:tgtEl>
                                      </p:cBhvr>
                                    </p:animEffect>
                                  </p:childTnLst>
                                  <p:subTnLst>
                                    <p:audio>
                                      <p:cMediaNode mute="1">
                                        <p:cTn display="0" masterRel="sameClick">
                                          <p:stCondLst>
                                            <p:cond evt="begin" delay="0">
                                              <p:tn val="10"/>
                                            </p:cond>
                                          </p:stCondLst>
                                          <p:endCondLst>
                                            <p:cond evt="onStopAudio" delay="0">
                                              <p:tgtEl>
                                                <p:sldTgt/>
                                              </p:tgtEl>
                                            </p:cond>
                                          </p:endCondLst>
                                        </p:cTn>
                                        <p:tgtEl>
                                          <p:sndTgt r:embed="rId4" name="carbrak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731">
                                            <p:txEl>
                                              <p:pRg st="2" end="2"/>
                                            </p:txEl>
                                          </p:spTgt>
                                        </p:tgtEl>
                                        <p:attrNameLst>
                                          <p:attrName>style.visibility</p:attrName>
                                        </p:attrNameLst>
                                      </p:cBhvr>
                                      <p:to>
                                        <p:strVal val="visible"/>
                                      </p:to>
                                    </p:set>
                                    <p:animEffect transition="in" filter="fade">
                                      <p:cBhvr>
                                        <p:cTn id="17" dur="500"/>
                                        <p:tgtEl>
                                          <p:spTgt spid="30731">
                                            <p:txEl>
                                              <p:pRg st="2" end="2"/>
                                            </p:txEl>
                                          </p:spTgt>
                                        </p:tgtEl>
                                      </p:cBhvr>
                                    </p:animEffect>
                                  </p:childTnLst>
                                  <p:subTnLst>
                                    <p:audio>
                                      <p:cMediaNode mute="1">
                                        <p:cTn display="0" masterRel="sameClick">
                                          <p:stCondLst>
                                            <p:cond evt="begin" delay="0">
                                              <p:tn val="15"/>
                                            </p:cond>
                                          </p:stCondLst>
                                          <p:endCondLst>
                                            <p:cond evt="onStopAudio" delay="0">
                                              <p:tgtEl>
                                                <p:sldTgt/>
                                              </p:tgtEl>
                                            </p:cond>
                                          </p:endCondLst>
                                        </p:cTn>
                                        <p:tgtEl>
                                          <p:sndTgt r:embed="rId4" name="carbrak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731">
                                            <p:txEl>
                                              <p:pRg st="3" end="3"/>
                                            </p:txEl>
                                          </p:spTgt>
                                        </p:tgtEl>
                                        <p:attrNameLst>
                                          <p:attrName>style.visibility</p:attrName>
                                        </p:attrNameLst>
                                      </p:cBhvr>
                                      <p:to>
                                        <p:strVal val="visible"/>
                                      </p:to>
                                    </p:set>
                                    <p:animEffect transition="in" filter="fade">
                                      <p:cBhvr>
                                        <p:cTn id="22" dur="500"/>
                                        <p:tgtEl>
                                          <p:spTgt spid="30731">
                                            <p:txEl>
                                              <p:pRg st="3" end="3"/>
                                            </p:txEl>
                                          </p:spTgt>
                                        </p:tgtEl>
                                      </p:cBhvr>
                                    </p:animEffect>
                                  </p:childTnLst>
                                  <p:subTnLst>
                                    <p:audio>
                                      <p:cMediaNode mute="1">
                                        <p:cTn display="0" masterRel="sameClick">
                                          <p:stCondLst>
                                            <p:cond evt="begin" delay="0">
                                              <p:tn val="20"/>
                                            </p:cond>
                                          </p:stCondLst>
                                          <p:endCondLst>
                                            <p:cond evt="onStopAudio" delay="0">
                                              <p:tgtEl>
                                                <p:sldTgt/>
                                              </p:tgtEl>
                                            </p:cond>
                                          </p:endCondLst>
                                        </p:cTn>
                                        <p:tgtEl>
                                          <p:sndTgt r:embed="rId4"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1" grpId="0" uiExpand="1"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6B9D3-1C54-458D-B6D8-2F1A707E5331}"/>
              </a:ext>
            </a:extLst>
          </p:cNvPr>
          <p:cNvSpPr>
            <a:spLocks noGrp="1"/>
          </p:cNvSpPr>
          <p:nvPr>
            <p:ph type="title"/>
          </p:nvPr>
        </p:nvSpPr>
        <p:spPr>
          <a:xfrm>
            <a:off x="4961965" y="123078"/>
            <a:ext cx="7117976" cy="1325563"/>
          </a:xfrm>
        </p:spPr>
        <p:txBody>
          <a:bodyPr>
            <a:normAutofit fontScale="90000"/>
          </a:bodyPr>
          <a:lstStyle/>
          <a:p>
            <a:pPr algn="ct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Excerpt from: </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Conservation of Endangered White-eyes in the Tropical Pacific</a:t>
            </a:r>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3" name="Content Placeholder 2">
            <a:extLst>
              <a:ext uri="{FF2B5EF4-FFF2-40B4-BE49-F238E27FC236}">
                <a16:creationId xmlns:a16="http://schemas.microsoft.com/office/drawing/2014/main" id="{62517057-1464-4C2D-AB56-A8DE63BD3A0D}"/>
              </a:ext>
            </a:extLst>
          </p:cNvPr>
          <p:cNvSpPr>
            <a:spLocks noGrp="1"/>
          </p:cNvSpPr>
          <p:nvPr>
            <p:ph idx="1"/>
          </p:nvPr>
        </p:nvSpPr>
        <p:spPr>
          <a:xfrm>
            <a:off x="367554" y="1694329"/>
            <a:ext cx="5629835" cy="4666130"/>
          </a:xfrm>
        </p:spPr>
        <p:txBody>
          <a:bodyPr>
            <a:normAutofit fontScale="92500"/>
          </a:bodyPr>
          <a:lstStyle/>
          <a:p>
            <a:pPr marL="0" indent="0">
              <a:buNone/>
            </a:pP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There is presently no proof for any factor being the principal cause of the decline of </a:t>
            </a:r>
            <a:r>
              <a:rPr lang="en-US" sz="2400"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Z. c. </a:t>
            </a:r>
            <a:r>
              <a:rPr lang="en-US" sz="2400" i="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rotensis</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this point, it is also unlikely that experimental data can be gathered that will definitively demonstrate the causative agent of the decline.  Once a population has collapsed to a tiny remnant, all causes of decline become important, and any number of stochastic events having nothing to do with the initial cause of the decline may drive further declines.  Only reasonable assessment of existing circumstantial patterns and developing a conservation program based on counteracting the most likely causes of decline hold much hope for keeping this white-eye from slipping into extinction.</a:t>
            </a:r>
          </a:p>
          <a:p>
            <a:pPr marL="0" indent="0">
              <a:buNone/>
            </a:pP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9696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272F7-9DFD-4F46-B5D0-780F209899BE}"/>
              </a:ext>
            </a:extLst>
          </p:cNvPr>
          <p:cNvSpPr>
            <a:spLocks noGrp="1"/>
          </p:cNvSpPr>
          <p:nvPr>
            <p:ph type="title"/>
          </p:nvPr>
        </p:nvSpPr>
        <p:spPr>
          <a:xfrm>
            <a:off x="811306" y="566832"/>
            <a:ext cx="2294965" cy="1019922"/>
          </a:xfrm>
        </p:spPr>
        <p:txBody>
          <a:bodyPr>
            <a:normAutofit/>
          </a:bodyPr>
          <a:lstStyle/>
          <a:p>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Objectives</a:t>
            </a:r>
          </a:p>
        </p:txBody>
      </p:sp>
      <p:sp>
        <p:nvSpPr>
          <p:cNvPr id="3" name="Content Placeholder 2">
            <a:extLst>
              <a:ext uri="{FF2B5EF4-FFF2-40B4-BE49-F238E27FC236}">
                <a16:creationId xmlns:a16="http://schemas.microsoft.com/office/drawing/2014/main" id="{21DD39F9-2A24-4EAC-8931-0D563FDA2A2A}"/>
              </a:ext>
            </a:extLst>
          </p:cNvPr>
          <p:cNvSpPr>
            <a:spLocks noGrp="1"/>
          </p:cNvSpPr>
          <p:nvPr>
            <p:ph idx="1"/>
          </p:nvPr>
        </p:nvSpPr>
        <p:spPr>
          <a:xfrm>
            <a:off x="448235" y="4007224"/>
            <a:ext cx="11304494" cy="2124635"/>
          </a:xfrm>
        </p:spPr>
        <p:txBody>
          <a:bodyPr>
            <a:normAutofit/>
          </a:bodyPr>
          <a:lstStyle/>
          <a:p>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Distinguish among categories of endangerment and between rarity and endangerment.</a:t>
            </a:r>
          </a:p>
          <a:p>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Understand the role of population dispersion in assessing conservation concern.</a:t>
            </a:r>
          </a:p>
          <a:p>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Assess the conservation implications of models explaining dispersion. </a:t>
            </a:r>
          </a:p>
          <a:p>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Examine population trends and the underlying causes of these trends.</a:t>
            </a:r>
            <a:endParaRPr lang="en-US" dirty="0"/>
          </a:p>
        </p:txBody>
      </p:sp>
    </p:spTree>
    <p:extLst>
      <p:ext uri="{BB962C8B-B14F-4D97-AF65-F5344CB8AC3E}">
        <p14:creationId xmlns:p14="http://schemas.microsoft.com/office/powerpoint/2010/main" val="211594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10E7C-8966-44F9-8F38-1B3DFEF3FCC4}"/>
              </a:ext>
            </a:extLst>
          </p:cNvPr>
          <p:cNvSpPr>
            <a:spLocks noGrp="1"/>
          </p:cNvSpPr>
          <p:nvPr>
            <p:ph type="title"/>
          </p:nvPr>
        </p:nvSpPr>
        <p:spPr>
          <a:xfrm>
            <a:off x="910606" y="1711487"/>
            <a:ext cx="2425505" cy="872832"/>
          </a:xfrm>
        </p:spPr>
        <p:txBody>
          <a:bodyPr>
            <a:normAutofit fontScale="90000"/>
          </a:bodyPr>
          <a:lstStyle/>
          <a:p>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Federal Definitions</a:t>
            </a:r>
          </a:p>
        </p:txBody>
      </p:sp>
      <p:sp>
        <p:nvSpPr>
          <p:cNvPr id="3" name="Content Placeholder 2">
            <a:extLst>
              <a:ext uri="{FF2B5EF4-FFF2-40B4-BE49-F238E27FC236}">
                <a16:creationId xmlns:a16="http://schemas.microsoft.com/office/drawing/2014/main" id="{197FEA86-E8C5-4DE1-9E54-61FC1F292E50}"/>
              </a:ext>
            </a:extLst>
          </p:cNvPr>
          <p:cNvSpPr>
            <a:spLocks noGrp="1"/>
          </p:cNvSpPr>
          <p:nvPr>
            <p:ph idx="1"/>
          </p:nvPr>
        </p:nvSpPr>
        <p:spPr>
          <a:xfrm>
            <a:off x="562707" y="3010485"/>
            <a:ext cx="11099409" cy="3482389"/>
          </a:xfrm>
        </p:spPr>
        <p:txBody>
          <a:bodyPr>
            <a:noAutofit/>
          </a:bodyPr>
          <a:lstStyle/>
          <a:p>
            <a:r>
              <a:rPr lang="en-US" sz="2200" b="1" dirty="0">
                <a:solidFill>
                  <a:schemeClr val="bg1"/>
                </a:solidFill>
                <a:latin typeface="Times New Roman" panose="02020603050405020304" pitchFamily="18" charset="0"/>
                <a:cs typeface="Times New Roman" panose="02020603050405020304" pitchFamily="18" charset="0"/>
              </a:rPr>
              <a:t>Rare-</a:t>
            </a:r>
            <a:r>
              <a:rPr lang="en-US" sz="2200" dirty="0">
                <a:solidFill>
                  <a:schemeClr val="bg1"/>
                </a:solidFill>
                <a:latin typeface="Times New Roman" panose="02020603050405020304" pitchFamily="18" charset="0"/>
                <a:cs typeface="Times New Roman" panose="02020603050405020304" pitchFamily="18" charset="0"/>
              </a:rPr>
              <a:t> population densities are among the lowest in a community.  A species may be rare throughout its range or in a portion of it.</a:t>
            </a:r>
          </a:p>
          <a:p>
            <a:r>
              <a:rPr lang="en-US" sz="2200" b="1" dirty="0">
                <a:solidFill>
                  <a:schemeClr val="bg1"/>
                </a:solidFill>
                <a:latin typeface="Times New Roman" panose="02020603050405020304" pitchFamily="18" charset="0"/>
                <a:cs typeface="Times New Roman" panose="02020603050405020304" pitchFamily="18" charset="0"/>
              </a:rPr>
              <a:t>Endangered-</a:t>
            </a:r>
            <a:r>
              <a:rPr lang="en-US" sz="2200" dirty="0">
                <a:solidFill>
                  <a:schemeClr val="bg1"/>
                </a:solidFill>
                <a:latin typeface="Times New Roman" panose="02020603050405020304" pitchFamily="18" charset="0"/>
                <a:cs typeface="Times New Roman" panose="02020603050405020304" pitchFamily="18" charset="0"/>
              </a:rPr>
              <a:t> a species (or subspecies) in imminent danger of extinction.  Such species have low population densities or a small total population.  The latter may occur in an isolated habitat or on an island.</a:t>
            </a:r>
          </a:p>
          <a:p>
            <a:r>
              <a:rPr lang="en-US" sz="2200" b="1" dirty="0">
                <a:solidFill>
                  <a:schemeClr val="bg1"/>
                </a:solidFill>
                <a:latin typeface="Times New Roman" panose="02020603050405020304" pitchFamily="18" charset="0"/>
                <a:cs typeface="Times New Roman" panose="02020603050405020304" pitchFamily="18" charset="0"/>
              </a:rPr>
              <a:t>Threatened-</a:t>
            </a:r>
            <a:r>
              <a:rPr lang="en-US" sz="2200" dirty="0">
                <a:solidFill>
                  <a:schemeClr val="bg1"/>
                </a:solidFill>
                <a:latin typeface="Times New Roman" panose="02020603050405020304" pitchFamily="18" charset="0"/>
                <a:cs typeface="Times New Roman" panose="02020603050405020304" pitchFamily="18" charset="0"/>
              </a:rPr>
              <a:t> a species that is likely to become endangered within the foreseeable future throughout all or a significant portion of its range. </a:t>
            </a:r>
          </a:p>
          <a:p>
            <a:r>
              <a:rPr lang="en-US" sz="2200" b="1" dirty="0">
                <a:solidFill>
                  <a:schemeClr val="bg1"/>
                </a:solidFill>
                <a:latin typeface="Times New Roman" panose="02020603050405020304" pitchFamily="18" charset="0"/>
                <a:cs typeface="Times New Roman" panose="02020603050405020304" pitchFamily="18" charset="0"/>
              </a:rPr>
              <a:t>Candidate-</a:t>
            </a:r>
            <a:r>
              <a:rPr lang="en-US" sz="2200" dirty="0">
                <a:solidFill>
                  <a:schemeClr val="bg1"/>
                </a:solidFill>
                <a:latin typeface="Times New Roman" panose="02020603050405020304" pitchFamily="18" charset="0"/>
                <a:cs typeface="Times New Roman" panose="02020603050405020304" pitchFamily="18" charset="0"/>
              </a:rPr>
              <a:t> a species for which sufficient information exists on biological status and threats to propose it as endangered or threatened, but for which listing is precluded by other higher priority listing activities.</a:t>
            </a:r>
          </a:p>
        </p:txBody>
      </p:sp>
    </p:spTree>
    <p:extLst>
      <p:ext uri="{BB962C8B-B14F-4D97-AF65-F5344CB8AC3E}">
        <p14:creationId xmlns:p14="http://schemas.microsoft.com/office/powerpoint/2010/main" val="301001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0CE74-487B-4050-BE61-9447C89698D1}"/>
              </a:ext>
            </a:extLst>
          </p:cNvPr>
          <p:cNvSpPr>
            <a:spLocks noGrp="1"/>
          </p:cNvSpPr>
          <p:nvPr>
            <p:ph type="title"/>
          </p:nvPr>
        </p:nvSpPr>
        <p:spPr>
          <a:xfrm>
            <a:off x="1752600" y="206100"/>
            <a:ext cx="3230217" cy="602284"/>
          </a:xfrm>
        </p:spPr>
        <p:txBody>
          <a:bodyPr>
            <a:normAutofit/>
          </a:bodyPr>
          <a:lstStyle/>
          <a:p>
            <a:r>
              <a:rPr lang="en-US" sz="3600" dirty="0">
                <a:latin typeface="Times New Roman" panose="02020603050405020304" pitchFamily="18" charset="0"/>
                <a:cs typeface="Times New Roman" panose="02020603050405020304" pitchFamily="18" charset="0"/>
              </a:rPr>
              <a:t>IUCN Red List</a:t>
            </a:r>
          </a:p>
        </p:txBody>
      </p:sp>
      <p:pic>
        <p:nvPicPr>
          <p:cNvPr id="5" name="Content Placeholder 4">
            <a:extLst>
              <a:ext uri="{FF2B5EF4-FFF2-40B4-BE49-F238E27FC236}">
                <a16:creationId xmlns:a16="http://schemas.microsoft.com/office/drawing/2014/main" id="{80D6BF4A-5CFD-45D6-AAD6-4FAC502C06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22242" y="915960"/>
            <a:ext cx="5092677" cy="3454599"/>
          </a:xfrm>
        </p:spPr>
      </p:pic>
      <p:sp>
        <p:nvSpPr>
          <p:cNvPr id="6" name="TextBox 5">
            <a:extLst>
              <a:ext uri="{FF2B5EF4-FFF2-40B4-BE49-F238E27FC236}">
                <a16:creationId xmlns:a16="http://schemas.microsoft.com/office/drawing/2014/main" id="{27C3225F-FB50-44C2-BEAF-8AFC879D7E7E}"/>
              </a:ext>
            </a:extLst>
          </p:cNvPr>
          <p:cNvSpPr txBox="1"/>
          <p:nvPr/>
        </p:nvSpPr>
        <p:spPr>
          <a:xfrm>
            <a:off x="6677173" y="4479235"/>
            <a:ext cx="4982817" cy="1015663"/>
          </a:xfrm>
          <a:prstGeom prst="rect">
            <a:avLst/>
          </a:prstGeom>
          <a:noFill/>
        </p:spPr>
        <p:txBody>
          <a:bodyPr wrap="square" rtlCol="0">
            <a:spAutoFit/>
          </a:bodyPr>
          <a:lstStyle/>
          <a:p>
            <a:pPr algn="ctr"/>
            <a:r>
              <a:rPr lang="en-US" sz="2000" i="1" dirty="0" err="1">
                <a:latin typeface="Times New Roman" panose="02020603050405020304" pitchFamily="18" charset="0"/>
                <a:cs typeface="Times New Roman" panose="02020603050405020304" pitchFamily="18" charset="0"/>
              </a:rPr>
              <a:t>Osmoxylon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mariannense</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is an endangered, endemic tree of the tropical Pacific island of Rota, where it is restricted to cloud forest.</a:t>
            </a:r>
          </a:p>
        </p:txBody>
      </p:sp>
      <p:sp>
        <p:nvSpPr>
          <p:cNvPr id="7" name="TextBox 6">
            <a:extLst>
              <a:ext uri="{FF2B5EF4-FFF2-40B4-BE49-F238E27FC236}">
                <a16:creationId xmlns:a16="http://schemas.microsoft.com/office/drawing/2014/main" id="{BD69A326-5CE1-415C-8353-DE3E1B50215B}"/>
              </a:ext>
            </a:extLst>
          </p:cNvPr>
          <p:cNvSpPr txBox="1"/>
          <p:nvPr/>
        </p:nvSpPr>
        <p:spPr>
          <a:xfrm>
            <a:off x="303630" y="915960"/>
            <a:ext cx="6128156"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International Union for Conservation of Nature has developed a Red List, which similarly ranks species as to their conservation concern.  Their categories are:</a:t>
            </a:r>
          </a:p>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Extinct-</a:t>
            </a:r>
            <a:r>
              <a:rPr lang="en-US" sz="2000" dirty="0">
                <a:latin typeface="Times New Roman" panose="02020603050405020304" pitchFamily="18" charset="0"/>
                <a:cs typeface="Times New Roman" panose="02020603050405020304" pitchFamily="18" charset="0"/>
              </a:rPr>
              <a:t> no surviving individuals.</a:t>
            </a:r>
          </a:p>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Extinct in the wild- </a:t>
            </a:r>
            <a:r>
              <a:rPr lang="en-US" sz="2000" dirty="0">
                <a:latin typeface="Times New Roman" panose="02020603050405020304" pitchFamily="18" charset="0"/>
                <a:cs typeface="Times New Roman" panose="02020603050405020304" pitchFamily="18" charset="0"/>
              </a:rPr>
              <a:t>survives only in captivity.</a:t>
            </a:r>
          </a:p>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Critically endangered- </a:t>
            </a:r>
            <a:r>
              <a:rPr lang="en-US" sz="2000" dirty="0">
                <a:latin typeface="Times New Roman" panose="02020603050405020304" pitchFamily="18" charset="0"/>
                <a:cs typeface="Times New Roman" panose="02020603050405020304" pitchFamily="18" charset="0"/>
              </a:rPr>
              <a:t>populations face imminent extinction.</a:t>
            </a:r>
          </a:p>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Endangered-</a:t>
            </a:r>
            <a:r>
              <a:rPr lang="en-US" sz="2000" dirty="0">
                <a:latin typeface="Times New Roman" panose="02020603050405020304" pitchFamily="18" charset="0"/>
                <a:cs typeface="Times New Roman" panose="02020603050405020304" pitchFamily="18" charset="0"/>
              </a:rPr>
              <a:t> populations and their trajectory place them in danger of becoming extinct.</a:t>
            </a:r>
          </a:p>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Vulnerable-</a:t>
            </a:r>
            <a:r>
              <a:rPr lang="en-US" sz="2000" dirty="0">
                <a:latin typeface="Times New Roman" panose="02020603050405020304" pitchFamily="18" charset="0"/>
                <a:cs typeface="Times New Roman" panose="02020603050405020304" pitchFamily="18" charset="0"/>
              </a:rPr>
              <a:t> populations or their habitats are vulnerable to declines leading to endangerment.</a:t>
            </a:r>
          </a:p>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Near threatened- </a:t>
            </a:r>
            <a:r>
              <a:rPr lang="en-US" sz="2000" dirty="0">
                <a:latin typeface="Times New Roman" panose="02020603050405020304" pitchFamily="18" charset="0"/>
                <a:cs typeface="Times New Roman" panose="02020603050405020304" pitchFamily="18" charset="0"/>
              </a:rPr>
              <a:t>population and their habitats exhibit potential for becoming endangered in the future.</a:t>
            </a:r>
          </a:p>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Least concern- </a:t>
            </a:r>
            <a:r>
              <a:rPr lang="en-US" sz="2000" dirty="0">
                <a:latin typeface="Times New Roman" panose="02020603050405020304" pitchFamily="18" charset="0"/>
                <a:cs typeface="Times New Roman" panose="02020603050405020304" pitchFamily="18" charset="0"/>
              </a:rPr>
              <a:t>no significant threats.</a:t>
            </a:r>
          </a:p>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Data deficient- </a:t>
            </a:r>
            <a:r>
              <a:rPr lang="en-US" sz="2000" dirty="0">
                <a:latin typeface="Times New Roman" panose="02020603050405020304" pitchFamily="18" charset="0"/>
                <a:cs typeface="Times New Roman" panose="02020603050405020304" pitchFamily="18" charset="0"/>
              </a:rPr>
              <a:t>inadequate information exists.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Details of the criteria are in </a:t>
            </a:r>
            <a:r>
              <a:rPr lang="en-US" sz="2000" i="1" dirty="0">
                <a:latin typeface="Times New Roman" panose="02020603050405020304" pitchFamily="18" charset="0"/>
                <a:cs typeface="Times New Roman" panose="02020603050405020304" pitchFamily="18" charset="0"/>
              </a:rPr>
              <a:t>IUCN Red List Categories and Criteria</a:t>
            </a:r>
            <a:r>
              <a:rPr lang="en-US" sz="20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428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fade">
                                      <p:cBhvr>
                                        <p:cTn id="47" dur="5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fade">
                                      <p:cBhvr>
                                        <p:cTn id="52"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C6009-63FD-4574-8D78-67AAE83A92B6}"/>
              </a:ext>
            </a:extLst>
          </p:cNvPr>
          <p:cNvSpPr>
            <a:spLocks noGrp="1"/>
          </p:cNvSpPr>
          <p:nvPr>
            <p:ph type="title"/>
          </p:nvPr>
        </p:nvSpPr>
        <p:spPr>
          <a:xfrm>
            <a:off x="1876166" y="0"/>
            <a:ext cx="4144618" cy="820271"/>
          </a:xfrm>
        </p:spPr>
        <p:txBody>
          <a:bodyPr>
            <a:normAutofit fontScale="90000"/>
          </a:bodyPr>
          <a:lstStyle/>
          <a:p>
            <a:r>
              <a:rPr lang="en-US" sz="3600" dirty="0">
                <a:latin typeface="Times New Roman" panose="02020603050405020304" pitchFamily="18" charset="0"/>
                <a:cs typeface="Times New Roman" panose="02020603050405020304" pitchFamily="18" charset="0"/>
              </a:rPr>
              <a:t>NatureServe Categories</a:t>
            </a:r>
          </a:p>
        </p:txBody>
      </p:sp>
      <p:pic>
        <p:nvPicPr>
          <p:cNvPr id="5" name="Content Placeholder 4">
            <a:extLst>
              <a:ext uri="{FF2B5EF4-FFF2-40B4-BE49-F238E27FC236}">
                <a16:creationId xmlns:a16="http://schemas.microsoft.com/office/drawing/2014/main" id="{A217F02F-29E0-4DE6-91DC-463D949115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7099925" y="1189019"/>
            <a:ext cx="5077768" cy="3429981"/>
          </a:xfrm>
        </p:spPr>
      </p:pic>
      <p:sp>
        <p:nvSpPr>
          <p:cNvPr id="6" name="TextBox 5">
            <a:extLst>
              <a:ext uri="{FF2B5EF4-FFF2-40B4-BE49-F238E27FC236}">
                <a16:creationId xmlns:a16="http://schemas.microsoft.com/office/drawing/2014/main" id="{3EF8D114-F14A-407C-861C-258B629B9021}"/>
              </a:ext>
            </a:extLst>
          </p:cNvPr>
          <p:cNvSpPr txBox="1"/>
          <p:nvPr/>
        </p:nvSpPr>
        <p:spPr>
          <a:xfrm>
            <a:off x="7618654" y="5516278"/>
            <a:ext cx="4040310" cy="1015663"/>
          </a:xfrm>
          <a:prstGeom prst="rect">
            <a:avLst/>
          </a:prstGeom>
          <a:noFill/>
        </p:spPr>
        <p:txBody>
          <a:bodyPr wrap="square" rtlCol="0">
            <a:spAutoFit/>
          </a:bodyPr>
          <a:lstStyle/>
          <a:p>
            <a:pPr algn="ctr"/>
            <a:r>
              <a:rPr lang="en-US" sz="2000" i="1" dirty="0" err="1">
                <a:latin typeface="Times New Roman" panose="02020603050405020304" pitchFamily="18" charset="0"/>
                <a:cs typeface="Times New Roman" panose="02020603050405020304" pitchFamily="18" charset="0"/>
              </a:rPr>
              <a:t>Heritiera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longipetiolata</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is known only from the southern Mariana Islands of the tropical Pacific.</a:t>
            </a:r>
          </a:p>
        </p:txBody>
      </p:sp>
      <p:sp>
        <p:nvSpPr>
          <p:cNvPr id="7" name="TextBox 6">
            <a:extLst>
              <a:ext uri="{FF2B5EF4-FFF2-40B4-BE49-F238E27FC236}">
                <a16:creationId xmlns:a16="http://schemas.microsoft.com/office/drawing/2014/main" id="{6F42D3A3-0149-45F9-8C95-2F42171010ED}"/>
              </a:ext>
            </a:extLst>
          </p:cNvPr>
          <p:cNvSpPr txBox="1"/>
          <p:nvPr/>
        </p:nvSpPr>
        <p:spPr>
          <a:xfrm>
            <a:off x="278296" y="718630"/>
            <a:ext cx="7340358"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NatureServe conservation categories are an outgrowth of work done by the Nature Conservancy to assist with targeting land protection efforts.  Their categorization includes:</a:t>
            </a:r>
          </a:p>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Geographic levels</a:t>
            </a:r>
            <a:r>
              <a:rPr lang="en-US" sz="2000" dirty="0">
                <a:latin typeface="Times New Roman" panose="02020603050405020304" pitchFamily="18" charset="0"/>
                <a:cs typeface="Times New Roman" panose="02020603050405020304" pitchFamily="18" charset="0"/>
              </a:rPr>
              <a:t>: global, national and subnational.</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Conservation categories:</a:t>
            </a:r>
          </a:p>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Critically imperiled- </a:t>
            </a:r>
            <a:r>
              <a:rPr lang="en-US" sz="2000" dirty="0">
                <a:latin typeface="Times New Roman" panose="02020603050405020304" pitchFamily="18" charset="0"/>
                <a:cs typeface="Times New Roman" panose="02020603050405020304" pitchFamily="18" charset="0"/>
              </a:rPr>
              <a:t>5 or fewer occurrences or 1,000 or fewer individuals.</a:t>
            </a:r>
          </a:p>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Imperiled-</a:t>
            </a:r>
            <a:r>
              <a:rPr lang="en-US" sz="2000" dirty="0">
                <a:latin typeface="Times New Roman" panose="02020603050405020304" pitchFamily="18" charset="0"/>
                <a:cs typeface="Times New Roman" panose="02020603050405020304" pitchFamily="18" charset="0"/>
              </a:rPr>
              <a:t> 6 to 20 occurrences or 1,001 to 3,000 individuals.</a:t>
            </a:r>
          </a:p>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Vulnerable-</a:t>
            </a:r>
            <a:r>
              <a:rPr lang="en-US" sz="2000" dirty="0">
                <a:latin typeface="Times New Roman" panose="02020603050405020304" pitchFamily="18" charset="0"/>
                <a:cs typeface="Times New Roman" panose="02020603050405020304" pitchFamily="18" charset="0"/>
              </a:rPr>
              <a:t> 21 to 100 occurrences, or 3,001 to 10,000 individuals.</a:t>
            </a:r>
          </a:p>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Apparently secure- </a:t>
            </a:r>
            <a:r>
              <a:rPr lang="en-US" sz="2000" dirty="0">
                <a:latin typeface="Times New Roman" panose="02020603050405020304" pitchFamily="18" charset="0"/>
                <a:cs typeface="Times New Roman" panose="02020603050405020304" pitchFamily="18" charset="0"/>
              </a:rPr>
              <a:t>uncommon but with some cause for long-term concern; 101 or more occurrences or 10,001 or more individuals.</a:t>
            </a:r>
          </a:p>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Secure-</a:t>
            </a:r>
            <a:r>
              <a:rPr lang="en-US" sz="2000" dirty="0">
                <a:latin typeface="Times New Roman" panose="02020603050405020304" pitchFamily="18" charset="0"/>
                <a:cs typeface="Times New Roman" panose="02020603050405020304" pitchFamily="18" charset="0"/>
              </a:rPr>
              <a:t> common, widespread, abundant, and lacking major threats.</a:t>
            </a:r>
          </a:p>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X-</a:t>
            </a:r>
            <a:r>
              <a:rPr lang="en-US" sz="2000" dirty="0">
                <a:latin typeface="Times New Roman" panose="02020603050405020304" pitchFamily="18" charset="0"/>
                <a:cs typeface="Times New Roman" panose="02020603050405020304" pitchFamily="18" charset="0"/>
              </a:rPr>
              <a:t> Presumed </a:t>
            </a:r>
            <a:r>
              <a:rPr lang="en-US" sz="2000" dirty="0">
                <a:latin typeface="Times New Roman" panose="02020603050405020304" pitchFamily="18" charset="0"/>
                <a:cs typeface="Times New Roman" panose="02020603050405020304" pitchFamily="18" charset="0"/>
                <a:hlinkClick r:id="rId3" tooltip="Extinction"/>
              </a:rPr>
              <a:t>extinct</a:t>
            </a:r>
            <a:r>
              <a:rPr lang="en-US" sz="2000" dirty="0">
                <a:latin typeface="Times New Roman" panose="02020603050405020304" pitchFamily="18" charset="0"/>
                <a:cs typeface="Times New Roman" panose="02020603050405020304" pitchFamily="18" charset="0"/>
              </a:rPr>
              <a:t> or </a:t>
            </a:r>
            <a:r>
              <a:rPr lang="en-US" sz="2000" dirty="0">
                <a:latin typeface="Times New Roman" panose="02020603050405020304" pitchFamily="18" charset="0"/>
                <a:cs typeface="Times New Roman" panose="02020603050405020304" pitchFamily="18" charset="0"/>
                <a:hlinkClick r:id="rId4" tooltip="Local extinction"/>
              </a:rPr>
              <a:t>extirpated</a:t>
            </a:r>
            <a:r>
              <a:rPr lang="en-US" sz="2000" dirty="0">
                <a:latin typeface="Times New Roman" panose="02020603050405020304" pitchFamily="18" charset="0"/>
                <a:cs typeface="Times New Roman" panose="02020603050405020304" pitchFamily="18" charset="0"/>
              </a:rPr>
              <a:t>; extinction is global (range-wide), whereas extirpation applies to loss within a particular area although still extant elsewhere.</a:t>
            </a:r>
          </a:p>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H-</a:t>
            </a:r>
            <a:r>
              <a:rPr lang="en-US" sz="2000" dirty="0">
                <a:latin typeface="Times New Roman" panose="02020603050405020304" pitchFamily="18" charset="0"/>
                <a:cs typeface="Times New Roman" panose="02020603050405020304" pitchFamily="18" charset="0"/>
              </a:rPr>
              <a:t> Possibly extinct or extirpated.</a:t>
            </a:r>
          </a:p>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R-</a:t>
            </a:r>
            <a:r>
              <a:rPr lang="en-US" sz="2000" dirty="0">
                <a:latin typeface="Times New Roman" panose="02020603050405020304" pitchFamily="18" charset="0"/>
                <a:cs typeface="Times New Roman" panose="02020603050405020304" pitchFamily="18" charset="0"/>
              </a:rPr>
              <a:t> Recorded within a nation or </a:t>
            </a:r>
            <a:r>
              <a:rPr lang="en-US" sz="2000" dirty="0" err="1">
                <a:latin typeface="Times New Roman" panose="02020603050405020304" pitchFamily="18" charset="0"/>
                <a:cs typeface="Times New Roman" panose="02020603050405020304" pitchFamily="18" charset="0"/>
              </a:rPr>
              <a:t>subnation</a:t>
            </a:r>
            <a:r>
              <a:rPr lang="en-US" sz="2000" dirty="0">
                <a:latin typeface="Times New Roman" panose="02020603050405020304" pitchFamily="18" charset="0"/>
                <a:cs typeface="Times New Roman" panose="02020603050405020304" pitchFamily="18" charset="0"/>
              </a:rPr>
              <a:t>, but local status not yet determined. </a:t>
            </a:r>
          </a:p>
        </p:txBody>
      </p:sp>
    </p:spTree>
    <p:extLst>
      <p:ext uri="{BB962C8B-B14F-4D97-AF65-F5344CB8AC3E}">
        <p14:creationId xmlns:p14="http://schemas.microsoft.com/office/powerpoint/2010/main" val="25822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fade">
                                      <p:cBhvr>
                                        <p:cTn id="47" dur="5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fade">
                                      <p:cBhvr>
                                        <p:cTn id="52" dur="500"/>
                                        <p:tgtEl>
                                          <p:spTgt spid="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xEl>
                                              <p:pRg st="10" end="10"/>
                                            </p:txEl>
                                          </p:spTgt>
                                        </p:tgtEl>
                                        <p:attrNameLst>
                                          <p:attrName>style.visibility</p:attrName>
                                        </p:attrNameLst>
                                      </p:cBhvr>
                                      <p:to>
                                        <p:strVal val="visible"/>
                                      </p:to>
                                    </p:set>
                                    <p:animEffect transition="in" filter="fade">
                                      <p:cBhvr>
                                        <p:cTn id="57"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9D53-F050-4F94-9176-1BE79C9642CE}"/>
              </a:ext>
            </a:extLst>
          </p:cNvPr>
          <p:cNvSpPr>
            <a:spLocks noGrp="1"/>
          </p:cNvSpPr>
          <p:nvPr>
            <p:ph type="title"/>
          </p:nvPr>
        </p:nvSpPr>
        <p:spPr>
          <a:xfrm>
            <a:off x="1028234" y="115985"/>
            <a:ext cx="5202567" cy="1015664"/>
          </a:xfrm>
        </p:spPr>
        <p:txBody>
          <a:bodyPr>
            <a:normAutofit/>
          </a:bodyPr>
          <a:lstStyle/>
          <a:p>
            <a:pPr algn="ctr"/>
            <a:r>
              <a:rPr lang="en-US" sz="3600" dirty="0">
                <a:latin typeface="Times New Roman" panose="02020603050405020304" pitchFamily="18" charset="0"/>
                <a:cs typeface="Times New Roman" panose="02020603050405020304" pitchFamily="18" charset="0"/>
              </a:rPr>
              <a:t>Rarity vs. Endangerment</a:t>
            </a:r>
          </a:p>
        </p:txBody>
      </p:sp>
      <p:sp>
        <p:nvSpPr>
          <p:cNvPr id="6" name="TextBox 5">
            <a:extLst>
              <a:ext uri="{FF2B5EF4-FFF2-40B4-BE49-F238E27FC236}">
                <a16:creationId xmlns:a16="http://schemas.microsoft.com/office/drawing/2014/main" id="{E0E3C40A-8F9E-41D5-A52E-ABA685DDAA34}"/>
              </a:ext>
            </a:extLst>
          </p:cNvPr>
          <p:cNvSpPr txBox="1"/>
          <p:nvPr/>
        </p:nvSpPr>
        <p:spPr>
          <a:xfrm>
            <a:off x="420913" y="909648"/>
            <a:ext cx="6417210" cy="532453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 characteristic of most communities is that a few species are abundant whereas many have densities at the lowest levels in the community- these may reasonably be called rare.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degree to which this occurs is a function of the components of </a:t>
            </a:r>
            <a:r>
              <a:rPr lang="en-US" sz="2000" dirty="0">
                <a:solidFill>
                  <a:srgbClr val="FF0000"/>
                </a:solidFill>
                <a:latin typeface="Times New Roman" panose="02020603050405020304" pitchFamily="18" charset="0"/>
                <a:cs typeface="Times New Roman" panose="02020603050405020304" pitchFamily="18" charset="0"/>
              </a:rPr>
              <a:t>species diversity</a:t>
            </a:r>
            <a:r>
              <a:rPr lang="en-US" sz="2000" dirty="0">
                <a:latin typeface="Times New Roman" panose="02020603050405020304" pitchFamily="18" charset="0"/>
                <a:cs typeface="Times New Roman" panose="02020603050405020304" pitchFamily="18" charset="0"/>
              </a:rPr>
              <a:t>-</a:t>
            </a:r>
            <a:r>
              <a:rPr lang="en-US" sz="2000" dirty="0">
                <a:solidFill>
                  <a:srgbClr val="FF0000"/>
                </a:solidFill>
                <a:latin typeface="Times New Roman" panose="02020603050405020304" pitchFamily="18" charset="0"/>
                <a:cs typeface="Times New Roman" panose="02020603050405020304" pitchFamily="18" charset="0"/>
              </a:rPr>
              <a:t> species richness </a:t>
            </a:r>
            <a:r>
              <a:rPr lang="en-US" sz="2000" dirty="0">
                <a:latin typeface="Times New Roman" panose="02020603050405020304" pitchFamily="18" charset="0"/>
                <a:cs typeface="Times New Roman" panose="02020603050405020304" pitchFamily="18" charset="0"/>
              </a:rPr>
              <a:t>(i.e. species number)</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and </a:t>
            </a:r>
            <a:r>
              <a:rPr lang="en-US" sz="2000" dirty="0">
                <a:solidFill>
                  <a:srgbClr val="FF0000"/>
                </a:solidFill>
                <a:latin typeface="Times New Roman" panose="02020603050405020304" pitchFamily="18" charset="0"/>
                <a:cs typeface="Times New Roman" panose="02020603050405020304" pitchFamily="18" charset="0"/>
              </a:rPr>
              <a:t>species evenness</a:t>
            </a:r>
            <a:r>
              <a:rPr lang="en-US" sz="20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Both these quantities vary among communities, with variation in evenness determining the proportion of a community that is rare.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Forest birds of southern New England demonstrate this pattern (next slide).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Rarity may be related to species’ microhabitat specializations, the distribution of a landscape’s </a:t>
            </a:r>
            <a:r>
              <a:rPr lang="en-US" sz="2000" dirty="0">
                <a:solidFill>
                  <a:srgbClr val="FF0000"/>
                </a:solidFill>
                <a:latin typeface="Times New Roman" panose="02020603050405020304" pitchFamily="18" charset="0"/>
                <a:cs typeface="Times New Roman" panose="02020603050405020304" pitchFamily="18" charset="0"/>
              </a:rPr>
              <a:t>microhabitats</a:t>
            </a:r>
            <a:r>
              <a:rPr lang="en-US" sz="2000" dirty="0">
                <a:latin typeface="Times New Roman" panose="02020603050405020304" pitchFamily="18" charset="0"/>
                <a:cs typeface="Times New Roman" panose="02020603050405020304" pitchFamily="18" charset="0"/>
              </a:rPr>
              <a:t>, competitive interactions, predator-prey interactions and such phenomena as reaching physiological tolerances at range limits.</a:t>
            </a:r>
          </a:p>
        </p:txBody>
      </p:sp>
      <p:pic>
        <p:nvPicPr>
          <p:cNvPr id="7" name="Content Placeholder 6">
            <a:extLst>
              <a:ext uri="{FF2B5EF4-FFF2-40B4-BE49-F238E27FC236}">
                <a16:creationId xmlns:a16="http://schemas.microsoft.com/office/drawing/2014/main" id="{8F642E37-960B-4246-81A1-CFEC68EEAB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23966" y="1015665"/>
            <a:ext cx="4842942" cy="3477875"/>
          </a:xfrm>
        </p:spPr>
      </p:pic>
      <p:sp>
        <p:nvSpPr>
          <p:cNvPr id="8" name="TextBox 7">
            <a:extLst>
              <a:ext uri="{FF2B5EF4-FFF2-40B4-BE49-F238E27FC236}">
                <a16:creationId xmlns:a16="http://schemas.microsoft.com/office/drawing/2014/main" id="{5F8049B9-A715-43D8-947B-91421113460C}"/>
              </a:ext>
            </a:extLst>
          </p:cNvPr>
          <p:cNvSpPr txBox="1"/>
          <p:nvPr/>
        </p:nvSpPr>
        <p:spPr>
          <a:xfrm>
            <a:off x="7217494" y="4611151"/>
            <a:ext cx="4455886" cy="1015663"/>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The Ovenbird is the most abundant breeding bird in contiguous southern New England forests.</a:t>
            </a:r>
          </a:p>
        </p:txBody>
      </p:sp>
    </p:spTree>
    <p:extLst>
      <p:ext uri="{BB962C8B-B14F-4D97-AF65-F5344CB8AC3E}">
        <p14:creationId xmlns:p14="http://schemas.microsoft.com/office/powerpoint/2010/main" val="149633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B540A40-3AC7-460A-8EDD-5DA7E87770DD}"/>
              </a:ext>
            </a:extLst>
          </p:cNvPr>
          <p:cNvGraphicFramePr>
            <a:graphicFrameLocks noGrp="1"/>
          </p:cNvGraphicFramePr>
          <p:nvPr>
            <p:ph idx="1"/>
            <p:extLst>
              <p:ext uri="{D42A27DB-BD31-4B8C-83A1-F6EECF244321}">
                <p14:modId xmlns:p14="http://schemas.microsoft.com/office/powerpoint/2010/main" val="1580432047"/>
              </p:ext>
            </p:extLst>
          </p:nvPr>
        </p:nvGraphicFramePr>
        <p:xfrm>
          <a:off x="838200" y="685800"/>
          <a:ext cx="10515600" cy="54911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9129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8D04F-7E55-4AD7-BC2B-37F71DB28FBE}"/>
              </a:ext>
            </a:extLst>
          </p:cNvPr>
          <p:cNvSpPr>
            <a:spLocks noGrp="1"/>
          </p:cNvSpPr>
          <p:nvPr>
            <p:ph type="title"/>
          </p:nvPr>
        </p:nvSpPr>
        <p:spPr>
          <a:xfrm>
            <a:off x="838201" y="383188"/>
            <a:ext cx="5814391" cy="1325563"/>
          </a:xfrm>
        </p:spPr>
        <p:txBody>
          <a:bodyPr>
            <a:normAutofit/>
          </a:bodyPr>
          <a:lstStyle/>
          <a:p>
            <a:pPr algn="ctr"/>
            <a:r>
              <a:rPr lang="en-US" sz="3600" dirty="0">
                <a:latin typeface="Times New Roman" panose="02020603050405020304" pitchFamily="18" charset="0"/>
                <a:cs typeface="Times New Roman" panose="02020603050405020304" pitchFamily="18" charset="0"/>
              </a:rPr>
              <a:t>Rarity vs. Endangerment- continued</a:t>
            </a:r>
          </a:p>
        </p:txBody>
      </p:sp>
      <p:sp>
        <p:nvSpPr>
          <p:cNvPr id="4" name="TextBox 3">
            <a:extLst>
              <a:ext uri="{FF2B5EF4-FFF2-40B4-BE49-F238E27FC236}">
                <a16:creationId xmlns:a16="http://schemas.microsoft.com/office/drawing/2014/main" id="{BD78C830-CE77-4FFA-B187-3E1017C5C34B}"/>
              </a:ext>
            </a:extLst>
          </p:cNvPr>
          <p:cNvSpPr txBox="1"/>
          <p:nvPr/>
        </p:nvSpPr>
        <p:spPr>
          <a:xfrm>
            <a:off x="404537" y="1708751"/>
            <a:ext cx="6765519"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Tropical forests, for example (right), are typically comprised of a great diversity rare tree species.  A hectare can have 100 species.</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 these forests, rarity can be an evolutionary strategy for avoiding seed predators and disease.</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Rare species often exhibit characteristics of </a:t>
            </a:r>
            <a:r>
              <a:rPr lang="en-US" sz="2400" dirty="0">
                <a:solidFill>
                  <a:srgbClr val="FF0000"/>
                </a:solidFill>
                <a:latin typeface="Times New Roman" panose="02020603050405020304" pitchFamily="18" charset="0"/>
                <a:cs typeface="Times New Roman" panose="02020603050405020304" pitchFamily="18" charset="0"/>
              </a:rPr>
              <a:t>r-selected</a:t>
            </a:r>
            <a:r>
              <a:rPr lang="en-US" sz="2400" dirty="0">
                <a:latin typeface="Times New Roman" panose="02020603050405020304" pitchFamily="18" charset="0"/>
                <a:cs typeface="Times New Roman" panose="02020603050405020304" pitchFamily="18" charset="0"/>
              </a:rPr>
              <a:t> species.  That is, they produce fewer offspring, but they invest greater energy into each to ensure its survival.</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Hence, rarity often does not equal endangerment.</a:t>
            </a:r>
          </a:p>
        </p:txBody>
      </p:sp>
      <p:pic>
        <p:nvPicPr>
          <p:cNvPr id="5" name="Content Placeholder 4">
            <a:extLst>
              <a:ext uri="{FF2B5EF4-FFF2-40B4-BE49-F238E27FC236}">
                <a16:creationId xmlns:a16="http://schemas.microsoft.com/office/drawing/2014/main" id="{2F4918F6-2DC4-4D6C-B04D-F9FE8B797B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60362" y="444521"/>
            <a:ext cx="4043323" cy="5968957"/>
          </a:xfrm>
        </p:spPr>
      </p:pic>
    </p:spTree>
    <p:extLst>
      <p:ext uri="{BB962C8B-B14F-4D97-AF65-F5344CB8AC3E}">
        <p14:creationId xmlns:p14="http://schemas.microsoft.com/office/powerpoint/2010/main" val="346036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1923</TotalTime>
  <Words>2326</Words>
  <Application>Microsoft Office PowerPoint</Application>
  <PresentationFormat>Widescreen</PresentationFormat>
  <Paragraphs>143</Paragraphs>
  <Slides>22</Slides>
  <Notes>1</Notes>
  <HiddenSlides>0</HiddenSlides>
  <MMClips>0</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22</vt:i4>
      </vt:variant>
    </vt:vector>
  </HeadingPairs>
  <TitlesOfParts>
    <vt:vector size="30" baseType="lpstr">
      <vt:lpstr>Arial</vt:lpstr>
      <vt:lpstr>Calibri</vt:lpstr>
      <vt:lpstr>Calibri Light</vt:lpstr>
      <vt:lpstr>Times New Roman</vt:lpstr>
      <vt:lpstr>Office Theme</vt:lpstr>
      <vt:lpstr>Default Design</vt:lpstr>
      <vt:lpstr>1_Default Design</vt:lpstr>
      <vt:lpstr>Chart</vt:lpstr>
      <vt:lpstr>When is a species endangered?</vt:lpstr>
      <vt:lpstr>Excerpt from: Saving the Red-eyed Vireo</vt:lpstr>
      <vt:lpstr>Objectives</vt:lpstr>
      <vt:lpstr>Federal Definitions</vt:lpstr>
      <vt:lpstr>IUCN Red List</vt:lpstr>
      <vt:lpstr>NatureServe Categories</vt:lpstr>
      <vt:lpstr>Rarity vs. Endangerment</vt:lpstr>
      <vt:lpstr>PowerPoint Presentation</vt:lpstr>
      <vt:lpstr>Rarity vs. Endangerment- continued</vt:lpstr>
      <vt:lpstr>Population Dispersion</vt:lpstr>
      <vt:lpstr>Metapopulations</vt:lpstr>
      <vt:lpstr>Factors Controlling Distributions</vt:lpstr>
      <vt:lpstr>Seasonal American Goldfinch Populations</vt:lpstr>
      <vt:lpstr>Elevations of Southern New England</vt:lpstr>
      <vt:lpstr>PowerPoint Presentation</vt:lpstr>
      <vt:lpstr>Landscape Model</vt:lpstr>
      <vt:lpstr>Population Trends</vt:lpstr>
      <vt:lpstr>Breeding Bird Survey Population Trajectories</vt:lpstr>
      <vt:lpstr>Assessing Causes of Declines</vt:lpstr>
      <vt:lpstr>Population Cycles</vt:lpstr>
      <vt:lpstr>Population Cycles-continued</vt:lpstr>
      <vt:lpstr>Excerpt from: Conservation of Endangered White-eyes in the Tropical Pacific.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is a species endangered?</dc:title>
  <dc:creator>Robert Craig</dc:creator>
  <cp:lastModifiedBy>Robert Craig</cp:lastModifiedBy>
  <cp:revision>102</cp:revision>
  <dcterms:created xsi:type="dcterms:W3CDTF">2019-02-06T23:46:08Z</dcterms:created>
  <dcterms:modified xsi:type="dcterms:W3CDTF">2019-03-24T22:54:23Z</dcterms:modified>
</cp:coreProperties>
</file>